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78" r:id="rId3"/>
    <p:sldId id="273" r:id="rId4"/>
    <p:sldId id="275" r:id="rId5"/>
    <p:sldId id="290" r:id="rId6"/>
    <p:sldId id="287" r:id="rId7"/>
    <p:sldId id="266" r:id="rId8"/>
    <p:sldId id="263" r:id="rId9"/>
  </p:sldIdLst>
  <p:sldSz cx="12192000" cy="685800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eacher2" initials="t"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9435" autoAdjust="0"/>
  </p:normalViewPr>
  <p:slideViewPr>
    <p:cSldViewPr snapToGrid="0">
      <p:cViewPr>
        <p:scale>
          <a:sx n="68" d="100"/>
          <a:sy n="68" d="100"/>
        </p:scale>
        <p:origin x="-66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B0268D-037D-483E-B970-FE3E44E8BC35}" type="doc">
      <dgm:prSet loTypeId="urn:microsoft.com/office/officeart/2005/8/layout/hierarchy3" loCatId="relationship" qsTypeId="urn:microsoft.com/office/officeart/2005/8/quickstyle/simple5" qsCatId="simple" csTypeId="urn:microsoft.com/office/officeart/2005/8/colors/accent0_3" csCatId="mainScheme" phldr="1"/>
      <dgm:spPr/>
      <dgm:t>
        <a:bodyPr/>
        <a:lstStyle/>
        <a:p>
          <a:endParaRPr kumimoji="1" lang="ja-JP" altLang="en-US"/>
        </a:p>
      </dgm:t>
    </dgm:pt>
    <dgm:pt modelId="{DB2C759B-35BD-4BD4-86AB-AA7EFC146661}">
      <dgm:prSet phldrT="[テキスト]" custT="1"/>
      <dgm:spPr/>
      <dgm:t>
        <a:bodyPr/>
        <a:lstStyle/>
        <a:p>
          <a:r>
            <a:rPr kumimoji="1" lang="ja-JP" altLang="en-US" sz="1800" dirty="0" smtClean="0">
              <a:latin typeface="ＭＳ ゴシック" panose="020B0609070205080204" pitchFamily="49" charset="-128"/>
              <a:ea typeface="ＭＳ ゴシック" panose="020B0609070205080204" pitchFamily="49" charset="-128"/>
            </a:rPr>
            <a:t>実習前教育</a:t>
          </a:r>
          <a:endParaRPr kumimoji="1" lang="en-US" altLang="ja-JP" sz="1800" dirty="0" smtClean="0">
            <a:latin typeface="ＭＳ ゴシック" panose="020B0609070205080204" pitchFamily="49" charset="-128"/>
            <a:ea typeface="ＭＳ ゴシック" panose="020B0609070205080204" pitchFamily="49" charset="-128"/>
          </a:endParaRPr>
        </a:p>
        <a:p>
          <a:r>
            <a:rPr kumimoji="1" lang="ja-JP" altLang="en-US" sz="1800" dirty="0" smtClean="0">
              <a:latin typeface="ＭＳ ゴシック" panose="020B0609070205080204" pitchFamily="49" charset="-128"/>
              <a:ea typeface="ＭＳ ゴシック" panose="020B0609070205080204" pitchFamily="49" charset="-128"/>
            </a:rPr>
            <a:t>説明と記述</a:t>
          </a:r>
          <a:endParaRPr kumimoji="1" lang="ja-JP" altLang="en-US" sz="1800" dirty="0">
            <a:latin typeface="ＭＳ ゴシック" panose="020B0609070205080204" pitchFamily="49" charset="-128"/>
            <a:ea typeface="ＭＳ ゴシック" panose="020B0609070205080204" pitchFamily="49" charset="-128"/>
          </a:endParaRPr>
        </a:p>
      </dgm:t>
    </dgm:pt>
    <dgm:pt modelId="{16D3FD23-0DA8-4C94-A0BF-0EE22F821D5E}" type="parTrans" cxnId="{13040DFE-28DC-42FB-9521-350E2FC6B323}">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9B920AAE-7BCC-4F2F-80DB-EBE70D478CDA}" type="sibTrans" cxnId="{13040DFE-28DC-42FB-9521-350E2FC6B323}">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BCDF7F14-ACCE-4915-B07C-2D786F7BC428}">
      <dgm:prSet phldrT="[テキスト]" custT="1"/>
      <dgm:spPr/>
      <dgm:t>
        <a:bodyPr/>
        <a:lstStyle/>
        <a:p>
          <a:r>
            <a:rPr kumimoji="1" lang="ja-JP" altLang="en-US" sz="1800" dirty="0" smtClean="0">
              <a:latin typeface="ＭＳ ゴシック" panose="020B0609070205080204" pitchFamily="49" charset="-128"/>
              <a:ea typeface="ＭＳ ゴシック" panose="020B0609070205080204" pitchFamily="49" charset="-128"/>
            </a:rPr>
            <a:t>自己分析</a:t>
          </a:r>
          <a:endParaRPr kumimoji="1" lang="en-US" altLang="ja-JP" sz="1800" dirty="0" smtClean="0">
            <a:latin typeface="ＭＳ ゴシック" panose="020B0609070205080204" pitchFamily="49" charset="-128"/>
            <a:ea typeface="ＭＳ ゴシック" panose="020B0609070205080204" pitchFamily="49" charset="-128"/>
          </a:endParaRPr>
        </a:p>
        <a:p>
          <a:r>
            <a:rPr kumimoji="1" lang="ja-JP" altLang="en-US" sz="1800" dirty="0" smtClean="0">
              <a:latin typeface="ＭＳ ゴシック" panose="020B0609070205080204" pitchFamily="49" charset="-128"/>
              <a:ea typeface="ＭＳ ゴシック" panose="020B0609070205080204" pitchFamily="49" charset="-128"/>
            </a:rPr>
            <a:t>履修歴チェック</a:t>
          </a:r>
          <a:endParaRPr kumimoji="1" lang="ja-JP" altLang="en-US" sz="1800" dirty="0">
            <a:latin typeface="ＭＳ ゴシック" panose="020B0609070205080204" pitchFamily="49" charset="-128"/>
            <a:ea typeface="ＭＳ ゴシック" panose="020B0609070205080204" pitchFamily="49" charset="-128"/>
          </a:endParaRPr>
        </a:p>
      </dgm:t>
    </dgm:pt>
    <dgm:pt modelId="{24441EE8-7372-4170-AED0-256933751342}" type="parTrans" cxnId="{7149776F-D73C-4AC5-940A-BB16E3E15312}">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DD68A996-018B-4BE3-A43C-34A3EC30F69F}" type="sibTrans" cxnId="{7149776F-D73C-4AC5-940A-BB16E3E15312}">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0D744F88-CCAE-4C84-B499-C53D76C5576E}">
      <dgm:prSet phldrT="[テキスト]" custT="1"/>
      <dgm:spPr/>
      <dgm:t>
        <a:bodyPr/>
        <a:lstStyle/>
        <a:p>
          <a:endParaRPr kumimoji="1" lang="en-US" altLang="ja-JP" sz="1600" dirty="0" smtClean="0">
            <a:latin typeface="ＭＳ ゴシック" panose="020B0609070205080204" pitchFamily="49" charset="-128"/>
            <a:ea typeface="ＭＳ ゴシック" panose="020B0609070205080204" pitchFamily="49" charset="-128"/>
          </a:endParaRPr>
        </a:p>
        <a:p>
          <a:r>
            <a:rPr kumimoji="1" lang="ja-JP" altLang="en-US" sz="1800" dirty="0" smtClean="0">
              <a:latin typeface="ＭＳ ゴシック" panose="020B0609070205080204" pitchFamily="49" charset="-128"/>
              <a:ea typeface="ＭＳ ゴシック" panose="020B0609070205080204" pitchFamily="49" charset="-128"/>
            </a:rPr>
            <a:t>ゴールシート</a:t>
          </a:r>
          <a:endParaRPr kumimoji="1" lang="en-US" altLang="ja-JP" sz="1800" dirty="0" smtClean="0">
            <a:latin typeface="ＭＳ ゴシック" panose="020B0609070205080204" pitchFamily="49" charset="-128"/>
            <a:ea typeface="ＭＳ ゴシック" panose="020B0609070205080204" pitchFamily="49" charset="-128"/>
          </a:endParaRPr>
        </a:p>
        <a:p>
          <a:r>
            <a:rPr kumimoji="1" lang="ja-JP" altLang="en-US" sz="1800" dirty="0" smtClean="0">
              <a:latin typeface="ＭＳ ゴシック" panose="020B0609070205080204" pitchFamily="49" charset="-128"/>
              <a:ea typeface="ＭＳ ゴシック" panose="020B0609070205080204" pitchFamily="49" charset="-128"/>
            </a:rPr>
            <a:t>目的と目標設定</a:t>
          </a:r>
          <a:endParaRPr kumimoji="1" lang="en-US" altLang="ja-JP" sz="1800" dirty="0" smtClean="0">
            <a:latin typeface="ＭＳ ゴシック" panose="020B0609070205080204" pitchFamily="49" charset="-128"/>
            <a:ea typeface="ＭＳ ゴシック" panose="020B0609070205080204" pitchFamily="49" charset="-128"/>
          </a:endParaRPr>
        </a:p>
        <a:p>
          <a:endParaRPr kumimoji="1" lang="ja-JP" altLang="en-US" sz="1600" dirty="0">
            <a:latin typeface="ＭＳ ゴシック" panose="020B0609070205080204" pitchFamily="49" charset="-128"/>
            <a:ea typeface="ＭＳ ゴシック" panose="020B0609070205080204" pitchFamily="49" charset="-128"/>
          </a:endParaRPr>
        </a:p>
      </dgm:t>
    </dgm:pt>
    <dgm:pt modelId="{A61679B7-815E-44CC-9689-3AFF8CF252B2}" type="parTrans" cxnId="{A1F8AE9C-5DC4-48DB-B366-377EA45C2D58}">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DF0A088C-F078-4698-86FC-BDFEC46A7C8A}" type="sibTrans" cxnId="{A1F8AE9C-5DC4-48DB-B366-377EA45C2D58}">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14A6BD7C-9B4D-47E6-B349-239701B7E715}">
      <dgm:prSet phldrT="[テキスト]" custT="1"/>
      <dgm:spPr/>
      <dgm:t>
        <a:bodyPr/>
        <a:lstStyle/>
        <a:p>
          <a:r>
            <a:rPr kumimoji="1" lang="ja-JP" altLang="en-US" sz="1800" dirty="0" smtClean="0">
              <a:latin typeface="ＭＳ ゴシック" panose="020B0609070205080204" pitchFamily="49" charset="-128"/>
              <a:ea typeface="ＭＳ ゴシック" panose="020B0609070205080204" pitchFamily="49" charset="-128"/>
            </a:rPr>
            <a:t>実習オリエンテーション</a:t>
          </a:r>
          <a:endParaRPr kumimoji="1" lang="ja-JP" altLang="en-US" sz="1800" dirty="0">
            <a:latin typeface="ＭＳ ゴシック" panose="020B0609070205080204" pitchFamily="49" charset="-128"/>
            <a:ea typeface="ＭＳ ゴシック" panose="020B0609070205080204" pitchFamily="49" charset="-128"/>
          </a:endParaRPr>
        </a:p>
      </dgm:t>
    </dgm:pt>
    <dgm:pt modelId="{19235DBC-6E65-43D6-95B4-319F08A8842C}" type="parTrans" cxnId="{D0B5699C-DC9B-47A2-AE86-488A51E1D6C9}">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3D1ECA27-3906-42C4-A1F9-3468366741E0}" type="sibTrans" cxnId="{D0B5699C-DC9B-47A2-AE86-488A51E1D6C9}">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1342BC56-9712-4EF1-81E4-3D239D6CC065}">
      <dgm:prSet phldrT="[テキスト]" custT="1"/>
      <dgm:spPr/>
      <dgm:t>
        <a:bodyPr/>
        <a:lstStyle/>
        <a:p>
          <a:r>
            <a:rPr kumimoji="1" lang="ja-JP" altLang="en-US" sz="1800" dirty="0" smtClean="0">
              <a:latin typeface="ＭＳ ゴシック" panose="020B0609070205080204" pitchFamily="49" charset="-128"/>
              <a:ea typeface="ＭＳ ゴシック" panose="020B0609070205080204" pitchFamily="49" charset="-128"/>
            </a:rPr>
            <a:t>ポートフォリオ（実習日誌）活用</a:t>
          </a:r>
          <a:endParaRPr kumimoji="1" lang="ja-JP" altLang="en-US" sz="1800" dirty="0">
            <a:latin typeface="ＭＳ ゴシック" panose="020B0609070205080204" pitchFamily="49" charset="-128"/>
            <a:ea typeface="ＭＳ ゴシック" panose="020B0609070205080204" pitchFamily="49" charset="-128"/>
          </a:endParaRPr>
        </a:p>
      </dgm:t>
    </dgm:pt>
    <dgm:pt modelId="{1995B16A-D4F7-4EF1-BB40-2DB2DD4B5B6A}" type="parTrans" cxnId="{AD468BBA-5E9B-4AC5-ABBF-87B957738240}">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2D578DD5-B95F-4A4C-A5E9-9E55BABC435F}" type="sibTrans" cxnId="{AD468BBA-5E9B-4AC5-ABBF-87B957738240}">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94419CD3-DCAD-4768-9026-CE995604D6F8}">
      <dgm:prSet phldrT="[テキスト]" custT="1"/>
      <dgm:spPr/>
      <dgm:t>
        <a:bodyPr/>
        <a:lstStyle/>
        <a:p>
          <a:r>
            <a:rPr kumimoji="1" lang="ja-JP" altLang="en-US" sz="1800" dirty="0" smtClean="0">
              <a:latin typeface="ＭＳ ゴシック" panose="020B0609070205080204" pitchFamily="49" charset="-128"/>
              <a:ea typeface="ＭＳ ゴシック" panose="020B0609070205080204" pitchFamily="49" charset="-128"/>
            </a:rPr>
            <a:t>実習留意点</a:t>
          </a:r>
          <a:endParaRPr kumimoji="1" lang="ja-JP" altLang="en-US" sz="1800" dirty="0">
            <a:latin typeface="ＭＳ ゴシック" panose="020B0609070205080204" pitchFamily="49" charset="-128"/>
            <a:ea typeface="ＭＳ ゴシック" panose="020B0609070205080204" pitchFamily="49" charset="-128"/>
          </a:endParaRPr>
        </a:p>
      </dgm:t>
    </dgm:pt>
    <dgm:pt modelId="{552867C9-93FA-4AEF-B5CE-B643775584B1}" type="parTrans" cxnId="{ACC0678B-4EDE-4023-BED1-5595CCD365AD}">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19D73A90-1C1D-49A6-8E5E-28FB99799DFE}" type="sibTrans" cxnId="{ACC0678B-4EDE-4023-BED1-5595CCD365AD}">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54C3A514-64EE-4E77-8A09-8291A3A21D91}">
      <dgm:prSet phldrT="[テキスト]" custT="1"/>
      <dgm:spPr/>
      <dgm:t>
        <a:bodyPr/>
        <a:lstStyle/>
        <a:p>
          <a:r>
            <a:rPr kumimoji="1" lang="ja-JP" altLang="en-US" sz="1800" dirty="0" smtClean="0">
              <a:latin typeface="ＭＳ ゴシック" panose="020B0609070205080204" pitchFamily="49" charset="-128"/>
              <a:ea typeface="ＭＳ ゴシック" panose="020B0609070205080204" pitchFamily="49" charset="-128"/>
            </a:rPr>
            <a:t>実　習</a:t>
          </a:r>
          <a:endParaRPr kumimoji="1" lang="ja-JP" altLang="en-US" sz="1800" dirty="0">
            <a:latin typeface="ＭＳ ゴシック" panose="020B0609070205080204" pitchFamily="49" charset="-128"/>
            <a:ea typeface="ＭＳ ゴシック" panose="020B0609070205080204" pitchFamily="49" charset="-128"/>
          </a:endParaRPr>
        </a:p>
      </dgm:t>
    </dgm:pt>
    <dgm:pt modelId="{7D40FE32-A5C9-4A32-BE20-CE83470A6EB4}" type="parTrans" cxnId="{0812B3FE-2E22-4541-8081-621D4FB0E12E}">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8B63CF1B-DE6D-41E2-A0A0-4742C727F402}" type="sibTrans" cxnId="{0812B3FE-2E22-4541-8081-621D4FB0E12E}">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FD315BB7-7FFF-4FE5-8A27-0151745F0911}">
      <dgm:prSet phldrT="[テキスト]" custT="1"/>
      <dgm:spPr/>
      <dgm:t>
        <a:bodyPr/>
        <a:lstStyle/>
        <a:p>
          <a:pPr algn="ctr"/>
          <a:r>
            <a:rPr kumimoji="1" lang="ja-JP" altLang="en-US" sz="1800" dirty="0" smtClean="0">
              <a:solidFill>
                <a:schemeClr val="tx1"/>
              </a:solidFill>
              <a:latin typeface="ＭＳ ゴシック" panose="020B0609070205080204" pitchFamily="49" charset="-128"/>
              <a:ea typeface="ＭＳ ゴシック" panose="020B0609070205080204" pitchFamily="49" charset="-128"/>
            </a:rPr>
            <a:t>実　践</a:t>
          </a:r>
          <a:endParaRPr kumimoji="1" lang="ja-JP" altLang="en-US" sz="1800" dirty="0">
            <a:solidFill>
              <a:schemeClr val="tx1"/>
            </a:solidFill>
            <a:latin typeface="ＭＳ ゴシック" panose="020B0609070205080204" pitchFamily="49" charset="-128"/>
            <a:ea typeface="ＭＳ ゴシック" panose="020B0609070205080204" pitchFamily="49" charset="-128"/>
          </a:endParaRPr>
        </a:p>
      </dgm:t>
    </dgm:pt>
    <dgm:pt modelId="{D21DEB42-4861-4504-B6EA-441868633442}" type="parTrans" cxnId="{69285FC4-AFE4-4822-8F37-A45A9A68A3E5}">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4083E2C8-49CD-40FC-ADEB-1408FECD059D}" type="sibTrans" cxnId="{69285FC4-AFE4-4822-8F37-A45A9A68A3E5}">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36A16503-A515-4DC8-8109-68C10D65D143}">
      <dgm:prSet custT="1"/>
      <dgm:spPr/>
      <dgm:t>
        <a:bodyPr/>
        <a:lstStyle/>
        <a:p>
          <a:pPr>
            <a:lnSpc>
              <a:spcPts val="1400"/>
            </a:lnSpc>
          </a:pPr>
          <a:r>
            <a:rPr kumimoji="1" lang="ja-JP" altLang="en-US" sz="1800" dirty="0" smtClean="0">
              <a:solidFill>
                <a:schemeClr val="tx1"/>
              </a:solidFill>
              <a:latin typeface="ＭＳ ゴシック" panose="020B0609070205080204" pitchFamily="49" charset="-128"/>
              <a:ea typeface="ＭＳ ゴシック" panose="020B0609070205080204" pitchFamily="49" charset="-128"/>
            </a:rPr>
            <a:t>記　録</a:t>
          </a:r>
          <a:endParaRPr kumimoji="1" lang="en-US" altLang="ja-JP" sz="1800" dirty="0" smtClean="0">
            <a:solidFill>
              <a:schemeClr val="tx1"/>
            </a:solidFill>
            <a:latin typeface="ＭＳ ゴシック" panose="020B0609070205080204" pitchFamily="49" charset="-128"/>
            <a:ea typeface="ＭＳ ゴシック" panose="020B0609070205080204" pitchFamily="49" charset="-128"/>
          </a:endParaRPr>
        </a:p>
        <a:p>
          <a:pPr>
            <a:lnSpc>
              <a:spcPts val="1400"/>
            </a:lnSpc>
          </a:pPr>
          <a:r>
            <a:rPr kumimoji="1" lang="ja-JP" altLang="en-US" sz="1800" dirty="0" smtClean="0">
              <a:solidFill>
                <a:schemeClr val="tx1"/>
              </a:solidFill>
              <a:latin typeface="ＭＳ ゴシック" panose="020B0609070205080204" pitchFamily="49" charset="-128"/>
              <a:ea typeface="ＭＳ ゴシック" panose="020B0609070205080204" pitchFamily="49" charset="-128"/>
            </a:rPr>
            <a:t>エビデンス</a:t>
          </a:r>
          <a:endParaRPr kumimoji="1" lang="en-US" altLang="ja-JP" sz="1800" dirty="0" smtClean="0">
            <a:solidFill>
              <a:schemeClr val="tx1"/>
            </a:solidFill>
            <a:latin typeface="ＭＳ ゴシック" panose="020B0609070205080204" pitchFamily="49" charset="-128"/>
            <a:ea typeface="ＭＳ ゴシック" panose="020B0609070205080204" pitchFamily="49" charset="-128"/>
          </a:endParaRPr>
        </a:p>
        <a:p>
          <a:pPr>
            <a:lnSpc>
              <a:spcPts val="1400"/>
            </a:lnSpc>
          </a:pPr>
          <a:r>
            <a:rPr kumimoji="1" lang="ja-JP" altLang="en-US" sz="1800" dirty="0" smtClean="0">
              <a:solidFill>
                <a:schemeClr val="tx1"/>
              </a:solidFill>
              <a:latin typeface="ＭＳ ゴシック" panose="020B0609070205080204" pitchFamily="49" charset="-128"/>
              <a:ea typeface="ＭＳ ゴシック" panose="020B0609070205080204" pitchFamily="49" charset="-128"/>
            </a:rPr>
            <a:t>エピソード</a:t>
          </a:r>
          <a:endParaRPr kumimoji="1" lang="en-US" altLang="ja-JP" sz="1800" dirty="0" smtClean="0">
            <a:solidFill>
              <a:schemeClr val="tx1"/>
            </a:solidFill>
            <a:latin typeface="ＭＳ ゴシック" panose="020B0609070205080204" pitchFamily="49" charset="-128"/>
            <a:ea typeface="ＭＳ ゴシック" panose="020B0609070205080204" pitchFamily="49" charset="-128"/>
          </a:endParaRPr>
        </a:p>
      </dgm:t>
    </dgm:pt>
    <dgm:pt modelId="{48ADADDD-A8A8-47C4-AC8E-1FCD1CD49EFD}" type="parTrans" cxnId="{BD761BFA-BE5C-4354-9DCF-4B03E53D61A6}">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F1E8FB15-9DF5-4ECA-9F36-0DEF27771378}" type="sibTrans" cxnId="{BD761BFA-BE5C-4354-9DCF-4B03E53D61A6}">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12EF5164-88B0-48DC-AB14-D82F280D67E4}">
      <dgm:prSet phldrT="[テキスト]" custT="1"/>
      <dgm:spPr/>
      <dgm:t>
        <a:bodyPr/>
        <a:lstStyle/>
        <a:p>
          <a:r>
            <a:rPr kumimoji="1" lang="ja-JP" altLang="en-US" sz="1800" dirty="0" smtClean="0">
              <a:latin typeface="ＭＳ ゴシック" panose="020B0609070205080204" pitchFamily="49" charset="-128"/>
              <a:ea typeface="ＭＳ ゴシック" panose="020B0609070205080204" pitchFamily="49" charset="-128"/>
            </a:rPr>
            <a:t>実習後教育</a:t>
          </a:r>
          <a:endParaRPr kumimoji="1" lang="en-US" altLang="ja-JP" sz="1800" dirty="0" smtClean="0">
            <a:latin typeface="ＭＳ ゴシック" panose="020B0609070205080204" pitchFamily="49" charset="-128"/>
            <a:ea typeface="ＭＳ ゴシック" panose="020B0609070205080204" pitchFamily="49" charset="-128"/>
          </a:endParaRPr>
        </a:p>
        <a:p>
          <a:r>
            <a:rPr kumimoji="1" lang="ja-JP" altLang="en-US" sz="1800" dirty="0" smtClean="0">
              <a:latin typeface="ＭＳ ゴシック" panose="020B0609070205080204" pitchFamily="49" charset="-128"/>
              <a:ea typeface="ＭＳ ゴシック" panose="020B0609070205080204" pitchFamily="49" charset="-128"/>
            </a:rPr>
            <a:t>評価と振返り</a:t>
          </a:r>
          <a:endParaRPr kumimoji="1" lang="ja-JP" altLang="en-US" sz="1800" dirty="0">
            <a:latin typeface="ＭＳ ゴシック" panose="020B0609070205080204" pitchFamily="49" charset="-128"/>
            <a:ea typeface="ＭＳ ゴシック" panose="020B0609070205080204" pitchFamily="49" charset="-128"/>
          </a:endParaRPr>
        </a:p>
      </dgm:t>
    </dgm:pt>
    <dgm:pt modelId="{B9B361B4-B552-4297-A363-414289F083D6}" type="parTrans" cxnId="{13595A88-0765-48D3-8482-1E0B3C5A15A8}">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C81EB056-18D2-45AB-8BC3-187EB79CF1B6}" type="sibTrans" cxnId="{13595A88-0765-48D3-8482-1E0B3C5A15A8}">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B9E0C89E-16FA-47CA-88B9-C7F2554AC640}">
      <dgm:prSet phldrT="[テキスト]" custT="1"/>
      <dgm:spPr/>
      <dgm:t>
        <a:bodyPr/>
        <a:lstStyle/>
        <a:p>
          <a:r>
            <a:rPr kumimoji="1" lang="ja-JP" altLang="en-US" sz="1800" dirty="0" smtClean="0">
              <a:latin typeface="ＭＳ ゴシック" panose="020B0609070205080204" pitchFamily="49" charset="-128"/>
              <a:ea typeface="ＭＳ ゴシック" panose="020B0609070205080204" pitchFamily="49" charset="-128"/>
            </a:rPr>
            <a:t>プレゼンと</a:t>
          </a:r>
          <a:endParaRPr kumimoji="1" lang="en-US" altLang="ja-JP" sz="1800" dirty="0" smtClean="0">
            <a:latin typeface="ＭＳ ゴシック" panose="020B0609070205080204" pitchFamily="49" charset="-128"/>
            <a:ea typeface="ＭＳ ゴシック" panose="020B0609070205080204" pitchFamily="49" charset="-128"/>
          </a:endParaRPr>
        </a:p>
        <a:p>
          <a:r>
            <a:rPr kumimoji="1" lang="ja-JP" altLang="en-US" sz="1800" dirty="0" smtClean="0">
              <a:latin typeface="ＭＳ ゴシック" panose="020B0609070205080204" pitchFamily="49" charset="-128"/>
              <a:ea typeface="ＭＳ ゴシック" panose="020B0609070205080204" pitchFamily="49" charset="-128"/>
            </a:rPr>
            <a:t>相互評価</a:t>
          </a:r>
          <a:r>
            <a:rPr kumimoji="1" lang="en-US" altLang="ja-JP" sz="1800" dirty="0" smtClean="0">
              <a:latin typeface="ＭＳ ゴシック" panose="020B0609070205080204" pitchFamily="49" charset="-128"/>
              <a:ea typeface="ＭＳ ゴシック" panose="020B0609070205080204" pitchFamily="49" charset="-128"/>
            </a:rPr>
            <a:t>(GW</a:t>
          </a:r>
          <a:r>
            <a:rPr kumimoji="1" lang="ja-JP" altLang="en-US" sz="1800" dirty="0" smtClean="0">
              <a:latin typeface="ＭＳ ゴシック" panose="020B0609070205080204" pitchFamily="49" charset="-128"/>
              <a:ea typeface="ＭＳ ゴシック" panose="020B0609070205080204" pitchFamily="49" charset="-128"/>
            </a:rPr>
            <a:t>）</a:t>
          </a:r>
          <a:endParaRPr kumimoji="1" lang="ja-JP" altLang="en-US" sz="1800" dirty="0">
            <a:latin typeface="ＭＳ ゴシック" panose="020B0609070205080204" pitchFamily="49" charset="-128"/>
            <a:ea typeface="ＭＳ ゴシック" panose="020B0609070205080204" pitchFamily="49" charset="-128"/>
          </a:endParaRPr>
        </a:p>
      </dgm:t>
    </dgm:pt>
    <dgm:pt modelId="{45B1505E-6309-42BB-B736-5145599177DA}" type="parTrans" cxnId="{D3432D47-1E97-4D75-88FE-034194C88599}">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5063E0A4-730F-4AA1-8D42-DDF1DCA99419}" type="sibTrans" cxnId="{D3432D47-1E97-4D75-88FE-034194C88599}">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E3C1C12E-997C-4138-8FC7-9388CD981564}">
      <dgm:prSet custT="1"/>
      <dgm:spPr/>
      <dgm:t>
        <a:bodyPr/>
        <a:lstStyle/>
        <a:p>
          <a:r>
            <a:rPr kumimoji="1" lang="ja-JP" altLang="en-US" sz="1800" dirty="0" smtClean="0">
              <a:latin typeface="ＭＳ ゴシック" panose="020B0609070205080204" pitchFamily="49" charset="-128"/>
              <a:ea typeface="ＭＳ ゴシック" panose="020B0609070205080204" pitchFamily="49" charset="-128"/>
            </a:rPr>
            <a:t>課題設定</a:t>
          </a:r>
          <a:endParaRPr kumimoji="1" lang="en-US" altLang="ja-JP" sz="1800" dirty="0" smtClean="0">
            <a:latin typeface="ＭＳ ゴシック" panose="020B0609070205080204" pitchFamily="49" charset="-128"/>
            <a:ea typeface="ＭＳ ゴシック" panose="020B0609070205080204" pitchFamily="49" charset="-128"/>
          </a:endParaRPr>
        </a:p>
        <a:p>
          <a:r>
            <a:rPr kumimoji="1" lang="ja-JP" altLang="en-US" sz="1800" dirty="0" smtClean="0">
              <a:latin typeface="ＭＳ ゴシック" panose="020B0609070205080204" pitchFamily="49" charset="-128"/>
              <a:ea typeface="ＭＳ ゴシック" panose="020B0609070205080204" pitchFamily="49" charset="-128"/>
            </a:rPr>
            <a:t>面　談</a:t>
          </a:r>
          <a:endParaRPr kumimoji="1" lang="en-US" altLang="ja-JP" sz="1800" dirty="0" smtClean="0">
            <a:latin typeface="ＭＳ ゴシック" panose="020B0609070205080204" pitchFamily="49" charset="-128"/>
            <a:ea typeface="ＭＳ ゴシック" panose="020B0609070205080204" pitchFamily="49" charset="-128"/>
          </a:endParaRPr>
        </a:p>
      </dgm:t>
    </dgm:pt>
    <dgm:pt modelId="{553D86DE-AAB1-458D-AC91-48FF126DD8BA}" type="parTrans" cxnId="{E7DBAD6D-E53D-42C6-AAB4-8A3540491726}">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196A07A1-F2B7-4ADF-94D9-ABB62E360282}" type="sibTrans" cxnId="{E7DBAD6D-E53D-42C6-AAB4-8A3540491726}">
      <dgm:prSet/>
      <dgm:spPr/>
      <dgm:t>
        <a:bodyPr/>
        <a:lstStyle/>
        <a:p>
          <a:endParaRPr kumimoji="1" lang="ja-JP" altLang="en-US">
            <a:latin typeface="UD デジタル 教科書体 N-R" panose="02020400000000000000" pitchFamily="17" charset="-128"/>
            <a:ea typeface="UD デジタル 教科書体 N-R" panose="02020400000000000000" pitchFamily="17" charset="-128"/>
          </a:endParaRPr>
        </a:p>
      </dgm:t>
    </dgm:pt>
    <dgm:pt modelId="{8A75B19D-0A6D-4A3C-BEAE-BF9AB37C61B4}" type="pres">
      <dgm:prSet presAssocID="{EFB0268D-037D-483E-B970-FE3E44E8BC35}" presName="diagram" presStyleCnt="0">
        <dgm:presLayoutVars>
          <dgm:chPref val="1"/>
          <dgm:dir/>
          <dgm:animOne val="branch"/>
          <dgm:animLvl val="lvl"/>
          <dgm:resizeHandles/>
        </dgm:presLayoutVars>
      </dgm:prSet>
      <dgm:spPr/>
      <dgm:t>
        <a:bodyPr/>
        <a:lstStyle/>
        <a:p>
          <a:endParaRPr kumimoji="1" lang="ja-JP" altLang="en-US"/>
        </a:p>
      </dgm:t>
    </dgm:pt>
    <dgm:pt modelId="{E40B1B68-959F-45C4-A7AD-20DD93F5BF45}" type="pres">
      <dgm:prSet presAssocID="{DB2C759B-35BD-4BD4-86AB-AA7EFC146661}" presName="root" presStyleCnt="0"/>
      <dgm:spPr/>
    </dgm:pt>
    <dgm:pt modelId="{E864E071-8EB6-4DE6-963F-6C0AF6EA9D6D}" type="pres">
      <dgm:prSet presAssocID="{DB2C759B-35BD-4BD4-86AB-AA7EFC146661}" presName="rootComposite" presStyleCnt="0"/>
      <dgm:spPr/>
    </dgm:pt>
    <dgm:pt modelId="{10E5ECFB-75FC-4E65-B2DC-6496D241DA89}" type="pres">
      <dgm:prSet presAssocID="{DB2C759B-35BD-4BD4-86AB-AA7EFC146661}" presName="rootText" presStyleLbl="node1" presStyleIdx="0" presStyleCnt="4" custLinFactNeighborX="4045" custLinFactNeighborY="-87104"/>
      <dgm:spPr/>
      <dgm:t>
        <a:bodyPr/>
        <a:lstStyle/>
        <a:p>
          <a:endParaRPr kumimoji="1" lang="ja-JP" altLang="en-US"/>
        </a:p>
      </dgm:t>
    </dgm:pt>
    <dgm:pt modelId="{AA473A3D-75EC-46AC-A24F-B242893E95C9}" type="pres">
      <dgm:prSet presAssocID="{DB2C759B-35BD-4BD4-86AB-AA7EFC146661}" presName="rootConnector" presStyleLbl="node1" presStyleIdx="0" presStyleCnt="4"/>
      <dgm:spPr/>
      <dgm:t>
        <a:bodyPr/>
        <a:lstStyle/>
        <a:p>
          <a:endParaRPr kumimoji="1" lang="ja-JP" altLang="en-US"/>
        </a:p>
      </dgm:t>
    </dgm:pt>
    <dgm:pt modelId="{DDD95A6D-E731-4EB3-B7D9-6FCCA1B4C000}" type="pres">
      <dgm:prSet presAssocID="{DB2C759B-35BD-4BD4-86AB-AA7EFC146661}" presName="childShape" presStyleCnt="0"/>
      <dgm:spPr/>
    </dgm:pt>
    <dgm:pt modelId="{4C3E84A8-64E9-4A6E-B885-2333FEA17F74}" type="pres">
      <dgm:prSet presAssocID="{24441EE8-7372-4170-AED0-256933751342}" presName="Name13" presStyleLbl="parChTrans1D2" presStyleIdx="0" presStyleCnt="8"/>
      <dgm:spPr/>
      <dgm:t>
        <a:bodyPr/>
        <a:lstStyle/>
        <a:p>
          <a:endParaRPr kumimoji="1" lang="ja-JP" altLang="en-US"/>
        </a:p>
      </dgm:t>
    </dgm:pt>
    <dgm:pt modelId="{8E583F96-B800-4338-86CE-C8B25DD48322}" type="pres">
      <dgm:prSet presAssocID="{BCDF7F14-ACCE-4915-B07C-2D786F7BC428}" presName="childText" presStyleLbl="bgAcc1" presStyleIdx="0" presStyleCnt="8" custScaleX="145425" custLinFactNeighborX="716" custLinFactNeighborY="-80256">
        <dgm:presLayoutVars>
          <dgm:bulletEnabled val="1"/>
        </dgm:presLayoutVars>
      </dgm:prSet>
      <dgm:spPr/>
      <dgm:t>
        <a:bodyPr/>
        <a:lstStyle/>
        <a:p>
          <a:endParaRPr kumimoji="1" lang="ja-JP" altLang="en-US"/>
        </a:p>
      </dgm:t>
    </dgm:pt>
    <dgm:pt modelId="{C8C5336C-09B1-448F-A48C-1A726770310A}" type="pres">
      <dgm:prSet presAssocID="{A61679B7-815E-44CC-9689-3AFF8CF252B2}" presName="Name13" presStyleLbl="parChTrans1D2" presStyleIdx="1" presStyleCnt="8"/>
      <dgm:spPr/>
      <dgm:t>
        <a:bodyPr/>
        <a:lstStyle/>
        <a:p>
          <a:endParaRPr kumimoji="1" lang="ja-JP" altLang="en-US"/>
        </a:p>
      </dgm:t>
    </dgm:pt>
    <dgm:pt modelId="{25D840A7-D29E-4B74-B425-91E34C7EB236}" type="pres">
      <dgm:prSet presAssocID="{0D744F88-CCAE-4C84-B499-C53D76C5576E}" presName="childText" presStyleLbl="bgAcc1" presStyleIdx="1" presStyleCnt="8" custScaleX="142073" custLinFactNeighborX="716" custLinFactNeighborY="-86491">
        <dgm:presLayoutVars>
          <dgm:bulletEnabled val="1"/>
        </dgm:presLayoutVars>
      </dgm:prSet>
      <dgm:spPr/>
      <dgm:t>
        <a:bodyPr/>
        <a:lstStyle/>
        <a:p>
          <a:endParaRPr kumimoji="1" lang="ja-JP" altLang="en-US"/>
        </a:p>
      </dgm:t>
    </dgm:pt>
    <dgm:pt modelId="{4237E108-9E06-40BE-A4C9-1AD40F4019EA}" type="pres">
      <dgm:prSet presAssocID="{14A6BD7C-9B4D-47E6-B349-239701B7E715}" presName="root" presStyleCnt="0"/>
      <dgm:spPr/>
    </dgm:pt>
    <dgm:pt modelId="{2AE414BD-3975-4AF1-B188-14FBA575787D}" type="pres">
      <dgm:prSet presAssocID="{14A6BD7C-9B4D-47E6-B349-239701B7E715}" presName="rootComposite" presStyleCnt="0"/>
      <dgm:spPr/>
    </dgm:pt>
    <dgm:pt modelId="{2DEAD9A0-FB7A-41BA-B695-954556553745}" type="pres">
      <dgm:prSet presAssocID="{14A6BD7C-9B4D-47E6-B349-239701B7E715}" presName="rootText" presStyleLbl="node1" presStyleIdx="1" presStyleCnt="4" custLinFactNeighborX="-1129" custLinFactNeighborY="-84407"/>
      <dgm:spPr/>
      <dgm:t>
        <a:bodyPr/>
        <a:lstStyle/>
        <a:p>
          <a:endParaRPr kumimoji="1" lang="ja-JP" altLang="en-US"/>
        </a:p>
      </dgm:t>
    </dgm:pt>
    <dgm:pt modelId="{AE57D588-EED2-4960-9A14-A8BD4C593841}" type="pres">
      <dgm:prSet presAssocID="{14A6BD7C-9B4D-47E6-B349-239701B7E715}" presName="rootConnector" presStyleLbl="node1" presStyleIdx="1" presStyleCnt="4"/>
      <dgm:spPr/>
      <dgm:t>
        <a:bodyPr/>
        <a:lstStyle/>
        <a:p>
          <a:endParaRPr kumimoji="1" lang="ja-JP" altLang="en-US"/>
        </a:p>
      </dgm:t>
    </dgm:pt>
    <dgm:pt modelId="{91801BFA-1212-4012-AE1E-58EB15D3F91F}" type="pres">
      <dgm:prSet presAssocID="{14A6BD7C-9B4D-47E6-B349-239701B7E715}" presName="childShape" presStyleCnt="0"/>
      <dgm:spPr/>
    </dgm:pt>
    <dgm:pt modelId="{8433ED86-E7F5-4ED7-821D-DEF2A20B3654}" type="pres">
      <dgm:prSet presAssocID="{1995B16A-D4F7-4EF1-BB40-2DB2DD4B5B6A}" presName="Name13" presStyleLbl="parChTrans1D2" presStyleIdx="2" presStyleCnt="8"/>
      <dgm:spPr/>
      <dgm:t>
        <a:bodyPr/>
        <a:lstStyle/>
        <a:p>
          <a:endParaRPr kumimoji="1" lang="ja-JP" altLang="en-US"/>
        </a:p>
      </dgm:t>
    </dgm:pt>
    <dgm:pt modelId="{82B4FA0D-C53B-48EB-96D0-672FEDFAD1F0}" type="pres">
      <dgm:prSet presAssocID="{1342BC56-9712-4EF1-81E4-3D239D6CC065}" presName="childText" presStyleLbl="bgAcc1" presStyleIdx="2" presStyleCnt="8" custScaleX="115002" custLinFactNeighborX="-1411" custLinFactNeighborY="-79214">
        <dgm:presLayoutVars>
          <dgm:bulletEnabled val="1"/>
        </dgm:presLayoutVars>
      </dgm:prSet>
      <dgm:spPr/>
      <dgm:t>
        <a:bodyPr/>
        <a:lstStyle/>
        <a:p>
          <a:endParaRPr kumimoji="1" lang="ja-JP" altLang="en-US"/>
        </a:p>
      </dgm:t>
    </dgm:pt>
    <dgm:pt modelId="{0F4AFEBA-899A-48AC-AB72-1F575C2E5B2B}" type="pres">
      <dgm:prSet presAssocID="{552867C9-93FA-4AEF-B5CE-B643775584B1}" presName="Name13" presStyleLbl="parChTrans1D2" presStyleIdx="3" presStyleCnt="8"/>
      <dgm:spPr/>
      <dgm:t>
        <a:bodyPr/>
        <a:lstStyle/>
        <a:p>
          <a:endParaRPr kumimoji="1" lang="ja-JP" altLang="en-US"/>
        </a:p>
      </dgm:t>
    </dgm:pt>
    <dgm:pt modelId="{652407B1-CFFE-4BE1-AB52-EA74A2959422}" type="pres">
      <dgm:prSet presAssocID="{94419CD3-DCAD-4768-9026-CE995604D6F8}" presName="childText" presStyleLbl="bgAcc1" presStyleIdx="3" presStyleCnt="8" custScaleX="119228" custLinFactNeighborX="-1411" custLinFactNeighborY="-84407">
        <dgm:presLayoutVars>
          <dgm:bulletEnabled val="1"/>
        </dgm:presLayoutVars>
      </dgm:prSet>
      <dgm:spPr/>
      <dgm:t>
        <a:bodyPr/>
        <a:lstStyle/>
        <a:p>
          <a:endParaRPr kumimoji="1" lang="ja-JP" altLang="en-US"/>
        </a:p>
      </dgm:t>
    </dgm:pt>
    <dgm:pt modelId="{C177D3C4-14A1-42B3-801D-E1E7D8D6ADC3}" type="pres">
      <dgm:prSet presAssocID="{54C3A514-64EE-4E77-8A09-8291A3A21D91}" presName="root" presStyleCnt="0"/>
      <dgm:spPr/>
    </dgm:pt>
    <dgm:pt modelId="{6BA43029-57E0-4F54-BD74-A13FD707C821}" type="pres">
      <dgm:prSet presAssocID="{54C3A514-64EE-4E77-8A09-8291A3A21D91}" presName="rootComposite" presStyleCnt="0"/>
      <dgm:spPr/>
    </dgm:pt>
    <dgm:pt modelId="{ECD145A1-6A1A-4472-A5CD-D91372285765}" type="pres">
      <dgm:prSet presAssocID="{54C3A514-64EE-4E77-8A09-8291A3A21D91}" presName="rootText" presStyleLbl="node1" presStyleIdx="2" presStyleCnt="4" custLinFactNeighborX="-2170" custLinFactNeighborY="-84407"/>
      <dgm:spPr/>
      <dgm:t>
        <a:bodyPr/>
        <a:lstStyle/>
        <a:p>
          <a:endParaRPr kumimoji="1" lang="ja-JP" altLang="en-US"/>
        </a:p>
      </dgm:t>
    </dgm:pt>
    <dgm:pt modelId="{D561DE57-AB54-4A85-9621-BC9E5997FCC7}" type="pres">
      <dgm:prSet presAssocID="{54C3A514-64EE-4E77-8A09-8291A3A21D91}" presName="rootConnector" presStyleLbl="node1" presStyleIdx="2" presStyleCnt="4"/>
      <dgm:spPr/>
      <dgm:t>
        <a:bodyPr/>
        <a:lstStyle/>
        <a:p>
          <a:endParaRPr kumimoji="1" lang="ja-JP" altLang="en-US"/>
        </a:p>
      </dgm:t>
    </dgm:pt>
    <dgm:pt modelId="{44C8CD49-2BE9-47F1-9AA9-CDF9DEA863D0}" type="pres">
      <dgm:prSet presAssocID="{54C3A514-64EE-4E77-8A09-8291A3A21D91}" presName="childShape" presStyleCnt="0"/>
      <dgm:spPr/>
    </dgm:pt>
    <dgm:pt modelId="{334602B4-BB03-4318-AE3C-5B79A481B495}" type="pres">
      <dgm:prSet presAssocID="{D21DEB42-4861-4504-B6EA-441868633442}" presName="Name13" presStyleLbl="parChTrans1D2" presStyleIdx="4" presStyleCnt="8"/>
      <dgm:spPr/>
      <dgm:t>
        <a:bodyPr/>
        <a:lstStyle/>
        <a:p>
          <a:endParaRPr kumimoji="1" lang="ja-JP" altLang="en-US"/>
        </a:p>
      </dgm:t>
    </dgm:pt>
    <dgm:pt modelId="{2B94D3A1-D409-46DD-BF50-2C305810A447}" type="pres">
      <dgm:prSet presAssocID="{FD315BB7-7FFF-4FE5-8A27-0151745F0911}" presName="childText" presStyleLbl="bgAcc1" presStyleIdx="4" presStyleCnt="8" custScaleX="100000" custLinFactNeighborX="-4354" custLinFactNeighborY="-81801">
        <dgm:presLayoutVars>
          <dgm:bulletEnabled val="1"/>
        </dgm:presLayoutVars>
      </dgm:prSet>
      <dgm:spPr/>
      <dgm:t>
        <a:bodyPr/>
        <a:lstStyle/>
        <a:p>
          <a:endParaRPr kumimoji="1" lang="ja-JP" altLang="en-US"/>
        </a:p>
      </dgm:t>
    </dgm:pt>
    <dgm:pt modelId="{193D2E90-5EB2-4FDF-92DB-E74E244F6C19}" type="pres">
      <dgm:prSet presAssocID="{48ADADDD-A8A8-47C4-AC8E-1FCD1CD49EFD}" presName="Name13" presStyleLbl="parChTrans1D2" presStyleIdx="5" presStyleCnt="8"/>
      <dgm:spPr/>
      <dgm:t>
        <a:bodyPr/>
        <a:lstStyle/>
        <a:p>
          <a:endParaRPr kumimoji="1" lang="ja-JP" altLang="en-US"/>
        </a:p>
      </dgm:t>
    </dgm:pt>
    <dgm:pt modelId="{36ECE49B-AEE7-4638-BF67-14FE05B36CB8}" type="pres">
      <dgm:prSet presAssocID="{36A16503-A515-4DC8-8109-68C10D65D143}" presName="childText" presStyleLbl="bgAcc1" presStyleIdx="5" presStyleCnt="8" custLinFactNeighborX="-2713" custLinFactNeighborY="-84407">
        <dgm:presLayoutVars>
          <dgm:bulletEnabled val="1"/>
        </dgm:presLayoutVars>
      </dgm:prSet>
      <dgm:spPr/>
      <dgm:t>
        <a:bodyPr/>
        <a:lstStyle/>
        <a:p>
          <a:endParaRPr kumimoji="1" lang="ja-JP" altLang="en-US"/>
        </a:p>
      </dgm:t>
    </dgm:pt>
    <dgm:pt modelId="{D50EA9C1-B43B-463D-8181-10827958B92E}" type="pres">
      <dgm:prSet presAssocID="{12EF5164-88B0-48DC-AB14-D82F280D67E4}" presName="root" presStyleCnt="0"/>
      <dgm:spPr/>
    </dgm:pt>
    <dgm:pt modelId="{048F8634-5E3F-44CB-AA0C-55F3E1A7840B}" type="pres">
      <dgm:prSet presAssocID="{12EF5164-88B0-48DC-AB14-D82F280D67E4}" presName="rootComposite" presStyleCnt="0"/>
      <dgm:spPr/>
    </dgm:pt>
    <dgm:pt modelId="{1A137B4F-17F9-4C9F-85E5-BD24656AED57}" type="pres">
      <dgm:prSet presAssocID="{12EF5164-88B0-48DC-AB14-D82F280D67E4}" presName="rootText" presStyleLbl="node1" presStyleIdx="3" presStyleCnt="4" custLinFactNeighborX="-3212" custLinFactNeighborY="-84407"/>
      <dgm:spPr/>
      <dgm:t>
        <a:bodyPr/>
        <a:lstStyle/>
        <a:p>
          <a:endParaRPr kumimoji="1" lang="ja-JP" altLang="en-US"/>
        </a:p>
      </dgm:t>
    </dgm:pt>
    <dgm:pt modelId="{A1089086-C8A6-4532-878A-6C7ACE914B63}" type="pres">
      <dgm:prSet presAssocID="{12EF5164-88B0-48DC-AB14-D82F280D67E4}" presName="rootConnector" presStyleLbl="node1" presStyleIdx="3" presStyleCnt="4"/>
      <dgm:spPr/>
      <dgm:t>
        <a:bodyPr/>
        <a:lstStyle/>
        <a:p>
          <a:endParaRPr kumimoji="1" lang="ja-JP" altLang="en-US"/>
        </a:p>
      </dgm:t>
    </dgm:pt>
    <dgm:pt modelId="{8AB895A4-7D81-4363-9969-66AD50558EFB}" type="pres">
      <dgm:prSet presAssocID="{12EF5164-88B0-48DC-AB14-D82F280D67E4}" presName="childShape" presStyleCnt="0"/>
      <dgm:spPr/>
    </dgm:pt>
    <dgm:pt modelId="{C14CAE77-4F3E-4594-ACA2-5DFA0D5355E5}" type="pres">
      <dgm:prSet presAssocID="{45B1505E-6309-42BB-B736-5145599177DA}" presName="Name13" presStyleLbl="parChTrans1D2" presStyleIdx="6" presStyleCnt="8"/>
      <dgm:spPr/>
      <dgm:t>
        <a:bodyPr/>
        <a:lstStyle/>
        <a:p>
          <a:endParaRPr kumimoji="1" lang="ja-JP" altLang="en-US"/>
        </a:p>
      </dgm:t>
    </dgm:pt>
    <dgm:pt modelId="{BCF09E54-34C8-48D9-9A2E-D1F242D70856}" type="pres">
      <dgm:prSet presAssocID="{B9E0C89E-16FA-47CA-88B9-C7F2554AC640}" presName="childText" presStyleLbl="bgAcc1" presStyleIdx="6" presStyleCnt="8" custScaleX="112774" custLinFactNeighborX="-4015" custLinFactNeighborY="-80945">
        <dgm:presLayoutVars>
          <dgm:bulletEnabled val="1"/>
        </dgm:presLayoutVars>
      </dgm:prSet>
      <dgm:spPr/>
      <dgm:t>
        <a:bodyPr/>
        <a:lstStyle/>
        <a:p>
          <a:endParaRPr kumimoji="1" lang="ja-JP" altLang="en-US"/>
        </a:p>
      </dgm:t>
    </dgm:pt>
    <dgm:pt modelId="{527D6A96-EAD3-4510-8010-5BAD1FEE2A46}" type="pres">
      <dgm:prSet presAssocID="{553D86DE-AAB1-458D-AC91-48FF126DD8BA}" presName="Name13" presStyleLbl="parChTrans1D2" presStyleIdx="7" presStyleCnt="8"/>
      <dgm:spPr/>
      <dgm:t>
        <a:bodyPr/>
        <a:lstStyle/>
        <a:p>
          <a:endParaRPr kumimoji="1" lang="ja-JP" altLang="en-US"/>
        </a:p>
      </dgm:t>
    </dgm:pt>
    <dgm:pt modelId="{886FD34D-0A01-44E0-89A3-7EABBABCC925}" type="pres">
      <dgm:prSet presAssocID="{E3C1C12E-997C-4138-8FC7-9388CD981564}" presName="childText" presStyleLbl="bgAcc1" presStyleIdx="7" presStyleCnt="8" custScaleX="121830" custLinFactNeighborX="-4015" custLinFactNeighborY="-84407">
        <dgm:presLayoutVars>
          <dgm:bulletEnabled val="1"/>
        </dgm:presLayoutVars>
      </dgm:prSet>
      <dgm:spPr/>
      <dgm:t>
        <a:bodyPr/>
        <a:lstStyle/>
        <a:p>
          <a:endParaRPr kumimoji="1" lang="ja-JP" altLang="en-US"/>
        </a:p>
      </dgm:t>
    </dgm:pt>
  </dgm:ptLst>
  <dgm:cxnLst>
    <dgm:cxn modelId="{BD761BFA-BE5C-4354-9DCF-4B03E53D61A6}" srcId="{54C3A514-64EE-4E77-8A09-8291A3A21D91}" destId="{36A16503-A515-4DC8-8109-68C10D65D143}" srcOrd="1" destOrd="0" parTransId="{48ADADDD-A8A8-47C4-AC8E-1FCD1CD49EFD}" sibTransId="{F1E8FB15-9DF5-4ECA-9F36-0DEF27771378}"/>
    <dgm:cxn modelId="{AEB9A9F9-8132-4F95-9BF1-0347CBAB912C}" type="presOf" srcId="{B9E0C89E-16FA-47CA-88B9-C7F2554AC640}" destId="{BCF09E54-34C8-48D9-9A2E-D1F242D70856}" srcOrd="0" destOrd="0" presId="urn:microsoft.com/office/officeart/2005/8/layout/hierarchy3"/>
    <dgm:cxn modelId="{D0B5699C-DC9B-47A2-AE86-488A51E1D6C9}" srcId="{EFB0268D-037D-483E-B970-FE3E44E8BC35}" destId="{14A6BD7C-9B4D-47E6-B349-239701B7E715}" srcOrd="1" destOrd="0" parTransId="{19235DBC-6E65-43D6-95B4-319F08A8842C}" sibTransId="{3D1ECA27-3906-42C4-A1F9-3468366741E0}"/>
    <dgm:cxn modelId="{74E910D2-5D42-4DD2-A209-C3A52E08190B}" type="presOf" srcId="{48ADADDD-A8A8-47C4-AC8E-1FCD1CD49EFD}" destId="{193D2E90-5EB2-4FDF-92DB-E74E244F6C19}" srcOrd="0" destOrd="0" presId="urn:microsoft.com/office/officeart/2005/8/layout/hierarchy3"/>
    <dgm:cxn modelId="{13040DFE-28DC-42FB-9521-350E2FC6B323}" srcId="{EFB0268D-037D-483E-B970-FE3E44E8BC35}" destId="{DB2C759B-35BD-4BD4-86AB-AA7EFC146661}" srcOrd="0" destOrd="0" parTransId="{16D3FD23-0DA8-4C94-A0BF-0EE22F821D5E}" sibTransId="{9B920AAE-7BCC-4F2F-80DB-EBE70D478CDA}"/>
    <dgm:cxn modelId="{212EB811-597B-4FB2-B344-9765465D23CB}" type="presOf" srcId="{FD315BB7-7FFF-4FE5-8A27-0151745F0911}" destId="{2B94D3A1-D409-46DD-BF50-2C305810A447}" srcOrd="0" destOrd="0" presId="urn:microsoft.com/office/officeart/2005/8/layout/hierarchy3"/>
    <dgm:cxn modelId="{E7DBAD6D-E53D-42C6-AAB4-8A3540491726}" srcId="{12EF5164-88B0-48DC-AB14-D82F280D67E4}" destId="{E3C1C12E-997C-4138-8FC7-9388CD981564}" srcOrd="1" destOrd="0" parTransId="{553D86DE-AAB1-458D-AC91-48FF126DD8BA}" sibTransId="{196A07A1-F2B7-4ADF-94D9-ABB62E360282}"/>
    <dgm:cxn modelId="{7C74DF30-1A23-44C7-BE35-BE0ECB57548D}" type="presOf" srcId="{54C3A514-64EE-4E77-8A09-8291A3A21D91}" destId="{D561DE57-AB54-4A85-9621-BC9E5997FCC7}" srcOrd="1" destOrd="0" presId="urn:microsoft.com/office/officeart/2005/8/layout/hierarchy3"/>
    <dgm:cxn modelId="{839D44A1-E0AE-4B3A-83D5-0362122416BA}" type="presOf" srcId="{36A16503-A515-4DC8-8109-68C10D65D143}" destId="{36ECE49B-AEE7-4638-BF67-14FE05B36CB8}" srcOrd="0" destOrd="0" presId="urn:microsoft.com/office/officeart/2005/8/layout/hierarchy3"/>
    <dgm:cxn modelId="{35C90064-ED20-48D4-9F7E-4057AF23A008}" type="presOf" srcId="{45B1505E-6309-42BB-B736-5145599177DA}" destId="{C14CAE77-4F3E-4594-ACA2-5DFA0D5355E5}" srcOrd="0" destOrd="0" presId="urn:microsoft.com/office/officeart/2005/8/layout/hierarchy3"/>
    <dgm:cxn modelId="{783CA0E1-4D4B-4561-A3A9-AF54280E201F}" type="presOf" srcId="{94419CD3-DCAD-4768-9026-CE995604D6F8}" destId="{652407B1-CFFE-4BE1-AB52-EA74A2959422}" srcOrd="0" destOrd="0" presId="urn:microsoft.com/office/officeart/2005/8/layout/hierarchy3"/>
    <dgm:cxn modelId="{86365E14-0572-4EB7-A149-4231BA102226}" type="presOf" srcId="{DB2C759B-35BD-4BD4-86AB-AA7EFC146661}" destId="{AA473A3D-75EC-46AC-A24F-B242893E95C9}" srcOrd="1" destOrd="0" presId="urn:microsoft.com/office/officeart/2005/8/layout/hierarchy3"/>
    <dgm:cxn modelId="{91CE131B-C338-4670-8C17-059CDD59E55C}" type="presOf" srcId="{12EF5164-88B0-48DC-AB14-D82F280D67E4}" destId="{1A137B4F-17F9-4C9F-85E5-BD24656AED57}" srcOrd="0" destOrd="0" presId="urn:microsoft.com/office/officeart/2005/8/layout/hierarchy3"/>
    <dgm:cxn modelId="{9470C8B1-8F3A-4774-A08D-9CB47A492AEF}" type="presOf" srcId="{14A6BD7C-9B4D-47E6-B349-239701B7E715}" destId="{AE57D588-EED2-4960-9A14-A8BD4C593841}" srcOrd="1" destOrd="0" presId="urn:microsoft.com/office/officeart/2005/8/layout/hierarchy3"/>
    <dgm:cxn modelId="{AD468BBA-5E9B-4AC5-ABBF-87B957738240}" srcId="{14A6BD7C-9B4D-47E6-B349-239701B7E715}" destId="{1342BC56-9712-4EF1-81E4-3D239D6CC065}" srcOrd="0" destOrd="0" parTransId="{1995B16A-D4F7-4EF1-BB40-2DB2DD4B5B6A}" sibTransId="{2D578DD5-B95F-4A4C-A5E9-9E55BABC435F}"/>
    <dgm:cxn modelId="{A1F8AE9C-5DC4-48DB-B366-377EA45C2D58}" srcId="{DB2C759B-35BD-4BD4-86AB-AA7EFC146661}" destId="{0D744F88-CCAE-4C84-B499-C53D76C5576E}" srcOrd="1" destOrd="0" parTransId="{A61679B7-815E-44CC-9689-3AFF8CF252B2}" sibTransId="{DF0A088C-F078-4698-86FC-BDFEC46A7C8A}"/>
    <dgm:cxn modelId="{83F4C765-CC7A-4867-96CD-FB203EDA8092}" type="presOf" srcId="{0D744F88-CCAE-4C84-B499-C53D76C5576E}" destId="{25D840A7-D29E-4B74-B425-91E34C7EB236}" srcOrd="0" destOrd="0" presId="urn:microsoft.com/office/officeart/2005/8/layout/hierarchy3"/>
    <dgm:cxn modelId="{08B3D332-A5F4-41C2-81AD-379949234819}" type="presOf" srcId="{DB2C759B-35BD-4BD4-86AB-AA7EFC146661}" destId="{10E5ECFB-75FC-4E65-B2DC-6496D241DA89}" srcOrd="0" destOrd="0" presId="urn:microsoft.com/office/officeart/2005/8/layout/hierarchy3"/>
    <dgm:cxn modelId="{B7068440-D778-4E36-8C4E-DDA66741D216}" type="presOf" srcId="{1995B16A-D4F7-4EF1-BB40-2DB2DD4B5B6A}" destId="{8433ED86-E7F5-4ED7-821D-DEF2A20B3654}" srcOrd="0" destOrd="0" presId="urn:microsoft.com/office/officeart/2005/8/layout/hierarchy3"/>
    <dgm:cxn modelId="{16747521-5CA2-4A70-9190-32D8FC688C7B}" type="presOf" srcId="{E3C1C12E-997C-4138-8FC7-9388CD981564}" destId="{886FD34D-0A01-44E0-89A3-7EABBABCC925}" srcOrd="0" destOrd="0" presId="urn:microsoft.com/office/officeart/2005/8/layout/hierarchy3"/>
    <dgm:cxn modelId="{D3432D47-1E97-4D75-88FE-034194C88599}" srcId="{12EF5164-88B0-48DC-AB14-D82F280D67E4}" destId="{B9E0C89E-16FA-47CA-88B9-C7F2554AC640}" srcOrd="0" destOrd="0" parTransId="{45B1505E-6309-42BB-B736-5145599177DA}" sibTransId="{5063E0A4-730F-4AA1-8D42-DDF1DCA99419}"/>
    <dgm:cxn modelId="{13595A88-0765-48D3-8482-1E0B3C5A15A8}" srcId="{EFB0268D-037D-483E-B970-FE3E44E8BC35}" destId="{12EF5164-88B0-48DC-AB14-D82F280D67E4}" srcOrd="3" destOrd="0" parTransId="{B9B361B4-B552-4297-A363-414289F083D6}" sibTransId="{C81EB056-18D2-45AB-8BC3-187EB79CF1B6}"/>
    <dgm:cxn modelId="{0812B3FE-2E22-4541-8081-621D4FB0E12E}" srcId="{EFB0268D-037D-483E-B970-FE3E44E8BC35}" destId="{54C3A514-64EE-4E77-8A09-8291A3A21D91}" srcOrd="2" destOrd="0" parTransId="{7D40FE32-A5C9-4A32-BE20-CE83470A6EB4}" sibTransId="{8B63CF1B-DE6D-41E2-A0A0-4742C727F402}"/>
    <dgm:cxn modelId="{7149776F-D73C-4AC5-940A-BB16E3E15312}" srcId="{DB2C759B-35BD-4BD4-86AB-AA7EFC146661}" destId="{BCDF7F14-ACCE-4915-B07C-2D786F7BC428}" srcOrd="0" destOrd="0" parTransId="{24441EE8-7372-4170-AED0-256933751342}" sibTransId="{DD68A996-018B-4BE3-A43C-34A3EC30F69F}"/>
    <dgm:cxn modelId="{6FB03048-9E93-43E5-BD49-48AFD4B75F2C}" type="presOf" srcId="{552867C9-93FA-4AEF-B5CE-B643775584B1}" destId="{0F4AFEBA-899A-48AC-AB72-1F575C2E5B2B}" srcOrd="0" destOrd="0" presId="urn:microsoft.com/office/officeart/2005/8/layout/hierarchy3"/>
    <dgm:cxn modelId="{05D9400B-7369-424E-8457-2C81E8CB2F55}" type="presOf" srcId="{D21DEB42-4861-4504-B6EA-441868633442}" destId="{334602B4-BB03-4318-AE3C-5B79A481B495}" srcOrd="0" destOrd="0" presId="urn:microsoft.com/office/officeart/2005/8/layout/hierarchy3"/>
    <dgm:cxn modelId="{69285FC4-AFE4-4822-8F37-A45A9A68A3E5}" srcId="{54C3A514-64EE-4E77-8A09-8291A3A21D91}" destId="{FD315BB7-7FFF-4FE5-8A27-0151745F0911}" srcOrd="0" destOrd="0" parTransId="{D21DEB42-4861-4504-B6EA-441868633442}" sibTransId="{4083E2C8-49CD-40FC-ADEB-1408FECD059D}"/>
    <dgm:cxn modelId="{E3240E97-7DA8-4DB8-97F8-50E6B062012E}" type="presOf" srcId="{14A6BD7C-9B4D-47E6-B349-239701B7E715}" destId="{2DEAD9A0-FB7A-41BA-B695-954556553745}" srcOrd="0" destOrd="0" presId="urn:microsoft.com/office/officeart/2005/8/layout/hierarchy3"/>
    <dgm:cxn modelId="{F33697F7-4CC5-4529-924B-F3736E885F60}" type="presOf" srcId="{54C3A514-64EE-4E77-8A09-8291A3A21D91}" destId="{ECD145A1-6A1A-4472-A5CD-D91372285765}" srcOrd="0" destOrd="0" presId="urn:microsoft.com/office/officeart/2005/8/layout/hierarchy3"/>
    <dgm:cxn modelId="{D99542ED-77C3-418C-85FE-885E644583B8}" type="presOf" srcId="{12EF5164-88B0-48DC-AB14-D82F280D67E4}" destId="{A1089086-C8A6-4532-878A-6C7ACE914B63}" srcOrd="1" destOrd="0" presId="urn:microsoft.com/office/officeart/2005/8/layout/hierarchy3"/>
    <dgm:cxn modelId="{ACC0678B-4EDE-4023-BED1-5595CCD365AD}" srcId="{14A6BD7C-9B4D-47E6-B349-239701B7E715}" destId="{94419CD3-DCAD-4768-9026-CE995604D6F8}" srcOrd="1" destOrd="0" parTransId="{552867C9-93FA-4AEF-B5CE-B643775584B1}" sibTransId="{19D73A90-1C1D-49A6-8E5E-28FB99799DFE}"/>
    <dgm:cxn modelId="{57BBE080-170A-4D0F-A85E-DAD6F8277B95}" type="presOf" srcId="{1342BC56-9712-4EF1-81E4-3D239D6CC065}" destId="{82B4FA0D-C53B-48EB-96D0-672FEDFAD1F0}" srcOrd="0" destOrd="0" presId="urn:microsoft.com/office/officeart/2005/8/layout/hierarchy3"/>
    <dgm:cxn modelId="{8A1FEAE5-5772-421C-9205-035193793C29}" type="presOf" srcId="{BCDF7F14-ACCE-4915-B07C-2D786F7BC428}" destId="{8E583F96-B800-4338-86CE-C8B25DD48322}" srcOrd="0" destOrd="0" presId="urn:microsoft.com/office/officeart/2005/8/layout/hierarchy3"/>
    <dgm:cxn modelId="{FA8903F2-CC3D-4BAA-BE76-BBB6103A6920}" type="presOf" srcId="{24441EE8-7372-4170-AED0-256933751342}" destId="{4C3E84A8-64E9-4A6E-B885-2333FEA17F74}" srcOrd="0" destOrd="0" presId="urn:microsoft.com/office/officeart/2005/8/layout/hierarchy3"/>
    <dgm:cxn modelId="{D19B7E78-A02A-4D4A-9254-C6671AC90755}" type="presOf" srcId="{553D86DE-AAB1-458D-AC91-48FF126DD8BA}" destId="{527D6A96-EAD3-4510-8010-5BAD1FEE2A46}" srcOrd="0" destOrd="0" presId="urn:microsoft.com/office/officeart/2005/8/layout/hierarchy3"/>
    <dgm:cxn modelId="{47684571-309B-481F-A846-87B227EB2C9D}" type="presOf" srcId="{EFB0268D-037D-483E-B970-FE3E44E8BC35}" destId="{8A75B19D-0A6D-4A3C-BEAE-BF9AB37C61B4}" srcOrd="0" destOrd="0" presId="urn:microsoft.com/office/officeart/2005/8/layout/hierarchy3"/>
    <dgm:cxn modelId="{63D20446-E87D-4468-B0E0-6EBFE02299EB}" type="presOf" srcId="{A61679B7-815E-44CC-9689-3AFF8CF252B2}" destId="{C8C5336C-09B1-448F-A48C-1A726770310A}" srcOrd="0" destOrd="0" presId="urn:microsoft.com/office/officeart/2005/8/layout/hierarchy3"/>
    <dgm:cxn modelId="{EBB8926B-B0FA-4B14-B86F-E0A1FC89683A}" type="presParOf" srcId="{8A75B19D-0A6D-4A3C-BEAE-BF9AB37C61B4}" destId="{E40B1B68-959F-45C4-A7AD-20DD93F5BF45}" srcOrd="0" destOrd="0" presId="urn:microsoft.com/office/officeart/2005/8/layout/hierarchy3"/>
    <dgm:cxn modelId="{DA7190DB-8B7D-438F-9F86-B4F280D5FCC6}" type="presParOf" srcId="{E40B1B68-959F-45C4-A7AD-20DD93F5BF45}" destId="{E864E071-8EB6-4DE6-963F-6C0AF6EA9D6D}" srcOrd="0" destOrd="0" presId="urn:microsoft.com/office/officeart/2005/8/layout/hierarchy3"/>
    <dgm:cxn modelId="{2596924D-1B6A-4B44-B661-B3C24B7387B5}" type="presParOf" srcId="{E864E071-8EB6-4DE6-963F-6C0AF6EA9D6D}" destId="{10E5ECFB-75FC-4E65-B2DC-6496D241DA89}" srcOrd="0" destOrd="0" presId="urn:microsoft.com/office/officeart/2005/8/layout/hierarchy3"/>
    <dgm:cxn modelId="{039AE824-C06E-4528-9D14-C58F6F640217}" type="presParOf" srcId="{E864E071-8EB6-4DE6-963F-6C0AF6EA9D6D}" destId="{AA473A3D-75EC-46AC-A24F-B242893E95C9}" srcOrd="1" destOrd="0" presId="urn:microsoft.com/office/officeart/2005/8/layout/hierarchy3"/>
    <dgm:cxn modelId="{0C427C0A-7028-46AE-991C-353551873680}" type="presParOf" srcId="{E40B1B68-959F-45C4-A7AD-20DD93F5BF45}" destId="{DDD95A6D-E731-4EB3-B7D9-6FCCA1B4C000}" srcOrd="1" destOrd="0" presId="urn:microsoft.com/office/officeart/2005/8/layout/hierarchy3"/>
    <dgm:cxn modelId="{AE700B3E-D8F8-4BED-A1C3-1EDD1C3244FA}" type="presParOf" srcId="{DDD95A6D-E731-4EB3-B7D9-6FCCA1B4C000}" destId="{4C3E84A8-64E9-4A6E-B885-2333FEA17F74}" srcOrd="0" destOrd="0" presId="urn:microsoft.com/office/officeart/2005/8/layout/hierarchy3"/>
    <dgm:cxn modelId="{3E705804-DF89-4A1C-B0BA-B653CA3E162D}" type="presParOf" srcId="{DDD95A6D-E731-4EB3-B7D9-6FCCA1B4C000}" destId="{8E583F96-B800-4338-86CE-C8B25DD48322}" srcOrd="1" destOrd="0" presId="urn:microsoft.com/office/officeart/2005/8/layout/hierarchy3"/>
    <dgm:cxn modelId="{6DAAEF8E-9EDF-4CA6-BD18-4006D24E9306}" type="presParOf" srcId="{DDD95A6D-E731-4EB3-B7D9-6FCCA1B4C000}" destId="{C8C5336C-09B1-448F-A48C-1A726770310A}" srcOrd="2" destOrd="0" presId="urn:microsoft.com/office/officeart/2005/8/layout/hierarchy3"/>
    <dgm:cxn modelId="{8056D5B0-B9BF-479C-9A7A-A827CAA634FE}" type="presParOf" srcId="{DDD95A6D-E731-4EB3-B7D9-6FCCA1B4C000}" destId="{25D840A7-D29E-4B74-B425-91E34C7EB236}" srcOrd="3" destOrd="0" presId="urn:microsoft.com/office/officeart/2005/8/layout/hierarchy3"/>
    <dgm:cxn modelId="{7BB93340-931D-4763-B74F-D8D9491AC5A9}" type="presParOf" srcId="{8A75B19D-0A6D-4A3C-BEAE-BF9AB37C61B4}" destId="{4237E108-9E06-40BE-A4C9-1AD40F4019EA}" srcOrd="1" destOrd="0" presId="urn:microsoft.com/office/officeart/2005/8/layout/hierarchy3"/>
    <dgm:cxn modelId="{D086A04E-990E-48FD-9590-67D7A2D29822}" type="presParOf" srcId="{4237E108-9E06-40BE-A4C9-1AD40F4019EA}" destId="{2AE414BD-3975-4AF1-B188-14FBA575787D}" srcOrd="0" destOrd="0" presId="urn:microsoft.com/office/officeart/2005/8/layout/hierarchy3"/>
    <dgm:cxn modelId="{23F1A3E9-831F-4110-8CBE-60F3F561DD29}" type="presParOf" srcId="{2AE414BD-3975-4AF1-B188-14FBA575787D}" destId="{2DEAD9A0-FB7A-41BA-B695-954556553745}" srcOrd="0" destOrd="0" presId="urn:microsoft.com/office/officeart/2005/8/layout/hierarchy3"/>
    <dgm:cxn modelId="{2D84A5CD-859B-495F-A11C-1659B9DD5A35}" type="presParOf" srcId="{2AE414BD-3975-4AF1-B188-14FBA575787D}" destId="{AE57D588-EED2-4960-9A14-A8BD4C593841}" srcOrd="1" destOrd="0" presId="urn:microsoft.com/office/officeart/2005/8/layout/hierarchy3"/>
    <dgm:cxn modelId="{7BE8FC2B-1DB8-48EE-8652-5B6C97270C8C}" type="presParOf" srcId="{4237E108-9E06-40BE-A4C9-1AD40F4019EA}" destId="{91801BFA-1212-4012-AE1E-58EB15D3F91F}" srcOrd="1" destOrd="0" presId="urn:microsoft.com/office/officeart/2005/8/layout/hierarchy3"/>
    <dgm:cxn modelId="{51446CC7-ADC3-4408-A261-E4A88983FC90}" type="presParOf" srcId="{91801BFA-1212-4012-AE1E-58EB15D3F91F}" destId="{8433ED86-E7F5-4ED7-821D-DEF2A20B3654}" srcOrd="0" destOrd="0" presId="urn:microsoft.com/office/officeart/2005/8/layout/hierarchy3"/>
    <dgm:cxn modelId="{DAD87FCD-453E-448F-97BC-B9C4388BE72F}" type="presParOf" srcId="{91801BFA-1212-4012-AE1E-58EB15D3F91F}" destId="{82B4FA0D-C53B-48EB-96D0-672FEDFAD1F0}" srcOrd="1" destOrd="0" presId="urn:microsoft.com/office/officeart/2005/8/layout/hierarchy3"/>
    <dgm:cxn modelId="{17EFAF58-560B-471A-B06E-CBD097D78A0B}" type="presParOf" srcId="{91801BFA-1212-4012-AE1E-58EB15D3F91F}" destId="{0F4AFEBA-899A-48AC-AB72-1F575C2E5B2B}" srcOrd="2" destOrd="0" presId="urn:microsoft.com/office/officeart/2005/8/layout/hierarchy3"/>
    <dgm:cxn modelId="{616A66C7-EC49-4161-A1FB-1CB0DC00D264}" type="presParOf" srcId="{91801BFA-1212-4012-AE1E-58EB15D3F91F}" destId="{652407B1-CFFE-4BE1-AB52-EA74A2959422}" srcOrd="3" destOrd="0" presId="urn:microsoft.com/office/officeart/2005/8/layout/hierarchy3"/>
    <dgm:cxn modelId="{AE6DE840-458F-4E63-86E3-2AFBCFDBCED5}" type="presParOf" srcId="{8A75B19D-0A6D-4A3C-BEAE-BF9AB37C61B4}" destId="{C177D3C4-14A1-42B3-801D-E1E7D8D6ADC3}" srcOrd="2" destOrd="0" presId="urn:microsoft.com/office/officeart/2005/8/layout/hierarchy3"/>
    <dgm:cxn modelId="{5AC8C87F-A5D8-4CA8-8653-5067955ADA76}" type="presParOf" srcId="{C177D3C4-14A1-42B3-801D-E1E7D8D6ADC3}" destId="{6BA43029-57E0-4F54-BD74-A13FD707C821}" srcOrd="0" destOrd="0" presId="urn:microsoft.com/office/officeart/2005/8/layout/hierarchy3"/>
    <dgm:cxn modelId="{BB4183B5-6058-456E-BF3F-CE82ECEEB4B8}" type="presParOf" srcId="{6BA43029-57E0-4F54-BD74-A13FD707C821}" destId="{ECD145A1-6A1A-4472-A5CD-D91372285765}" srcOrd="0" destOrd="0" presId="urn:microsoft.com/office/officeart/2005/8/layout/hierarchy3"/>
    <dgm:cxn modelId="{8E668D53-25FB-4954-B2A7-AFDDAAF9A5D7}" type="presParOf" srcId="{6BA43029-57E0-4F54-BD74-A13FD707C821}" destId="{D561DE57-AB54-4A85-9621-BC9E5997FCC7}" srcOrd="1" destOrd="0" presId="urn:microsoft.com/office/officeart/2005/8/layout/hierarchy3"/>
    <dgm:cxn modelId="{7441FBBA-2350-47C7-A49A-0E9E49AD1283}" type="presParOf" srcId="{C177D3C4-14A1-42B3-801D-E1E7D8D6ADC3}" destId="{44C8CD49-2BE9-47F1-9AA9-CDF9DEA863D0}" srcOrd="1" destOrd="0" presId="urn:microsoft.com/office/officeart/2005/8/layout/hierarchy3"/>
    <dgm:cxn modelId="{FF30B830-BA02-4B8A-9D40-73AB0A331CC2}" type="presParOf" srcId="{44C8CD49-2BE9-47F1-9AA9-CDF9DEA863D0}" destId="{334602B4-BB03-4318-AE3C-5B79A481B495}" srcOrd="0" destOrd="0" presId="urn:microsoft.com/office/officeart/2005/8/layout/hierarchy3"/>
    <dgm:cxn modelId="{5AC8E04A-6D15-4267-B640-6FF8691EE4DC}" type="presParOf" srcId="{44C8CD49-2BE9-47F1-9AA9-CDF9DEA863D0}" destId="{2B94D3A1-D409-46DD-BF50-2C305810A447}" srcOrd="1" destOrd="0" presId="urn:microsoft.com/office/officeart/2005/8/layout/hierarchy3"/>
    <dgm:cxn modelId="{237CCC01-EF7F-4709-9247-B3539F235A52}" type="presParOf" srcId="{44C8CD49-2BE9-47F1-9AA9-CDF9DEA863D0}" destId="{193D2E90-5EB2-4FDF-92DB-E74E244F6C19}" srcOrd="2" destOrd="0" presId="urn:microsoft.com/office/officeart/2005/8/layout/hierarchy3"/>
    <dgm:cxn modelId="{71902BFE-491B-49AE-AB39-BE8809927E2B}" type="presParOf" srcId="{44C8CD49-2BE9-47F1-9AA9-CDF9DEA863D0}" destId="{36ECE49B-AEE7-4638-BF67-14FE05B36CB8}" srcOrd="3" destOrd="0" presId="urn:microsoft.com/office/officeart/2005/8/layout/hierarchy3"/>
    <dgm:cxn modelId="{5219A1CE-5703-48C9-9CA7-A6E4479989B2}" type="presParOf" srcId="{8A75B19D-0A6D-4A3C-BEAE-BF9AB37C61B4}" destId="{D50EA9C1-B43B-463D-8181-10827958B92E}" srcOrd="3" destOrd="0" presId="urn:microsoft.com/office/officeart/2005/8/layout/hierarchy3"/>
    <dgm:cxn modelId="{486BE106-BB7C-4CC0-B4E2-6F760312588C}" type="presParOf" srcId="{D50EA9C1-B43B-463D-8181-10827958B92E}" destId="{048F8634-5E3F-44CB-AA0C-55F3E1A7840B}" srcOrd="0" destOrd="0" presId="urn:microsoft.com/office/officeart/2005/8/layout/hierarchy3"/>
    <dgm:cxn modelId="{2EA54552-3DCC-425E-A624-27BF0C97A559}" type="presParOf" srcId="{048F8634-5E3F-44CB-AA0C-55F3E1A7840B}" destId="{1A137B4F-17F9-4C9F-85E5-BD24656AED57}" srcOrd="0" destOrd="0" presId="urn:microsoft.com/office/officeart/2005/8/layout/hierarchy3"/>
    <dgm:cxn modelId="{4320BBFD-7D2F-4639-A24E-C30E3C94E47D}" type="presParOf" srcId="{048F8634-5E3F-44CB-AA0C-55F3E1A7840B}" destId="{A1089086-C8A6-4532-878A-6C7ACE914B63}" srcOrd="1" destOrd="0" presId="urn:microsoft.com/office/officeart/2005/8/layout/hierarchy3"/>
    <dgm:cxn modelId="{A45182FC-5EDD-4A4F-B868-6BD16CB04241}" type="presParOf" srcId="{D50EA9C1-B43B-463D-8181-10827958B92E}" destId="{8AB895A4-7D81-4363-9969-66AD50558EFB}" srcOrd="1" destOrd="0" presId="urn:microsoft.com/office/officeart/2005/8/layout/hierarchy3"/>
    <dgm:cxn modelId="{EF0C6E83-567D-443E-8088-AD8845593D6E}" type="presParOf" srcId="{8AB895A4-7D81-4363-9969-66AD50558EFB}" destId="{C14CAE77-4F3E-4594-ACA2-5DFA0D5355E5}" srcOrd="0" destOrd="0" presId="urn:microsoft.com/office/officeart/2005/8/layout/hierarchy3"/>
    <dgm:cxn modelId="{127F1662-C05F-4963-B365-0D2AE2CE8B6B}" type="presParOf" srcId="{8AB895A4-7D81-4363-9969-66AD50558EFB}" destId="{BCF09E54-34C8-48D9-9A2E-D1F242D70856}" srcOrd="1" destOrd="0" presId="urn:microsoft.com/office/officeart/2005/8/layout/hierarchy3"/>
    <dgm:cxn modelId="{BA460C42-0160-4500-86DD-E39DB5A97446}" type="presParOf" srcId="{8AB895A4-7D81-4363-9969-66AD50558EFB}" destId="{527D6A96-EAD3-4510-8010-5BAD1FEE2A46}" srcOrd="2" destOrd="0" presId="urn:microsoft.com/office/officeart/2005/8/layout/hierarchy3"/>
    <dgm:cxn modelId="{19C652BD-C16D-408A-9EB9-4F4C40DAB160}" type="presParOf" srcId="{8AB895A4-7D81-4363-9969-66AD50558EFB}" destId="{886FD34D-0A01-44E0-89A3-7EABBABCC925}"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E5ECFB-75FC-4E65-B2DC-6496D241DA89}">
      <dsp:nvSpPr>
        <dsp:cNvPr id="0" name=""/>
        <dsp:cNvSpPr/>
      </dsp:nvSpPr>
      <dsp:spPr>
        <a:xfrm>
          <a:off x="86731" y="0"/>
          <a:ext cx="2139967" cy="1069983"/>
        </a:xfrm>
        <a:prstGeom prst="roundRect">
          <a:avLst>
            <a:gd name="adj" fmla="val 1000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kumimoji="1" lang="ja-JP" altLang="en-US" sz="1800" kern="1200" dirty="0" smtClean="0">
              <a:latin typeface="ＭＳ ゴシック" panose="020B0609070205080204" pitchFamily="49" charset="-128"/>
              <a:ea typeface="ＭＳ ゴシック" panose="020B0609070205080204" pitchFamily="49" charset="-128"/>
            </a:rPr>
            <a:t>実習前教育</a:t>
          </a:r>
          <a:endParaRPr kumimoji="1" lang="en-US" altLang="ja-JP" sz="1800" kern="1200" dirty="0" smtClean="0">
            <a:latin typeface="ＭＳ ゴシック" panose="020B0609070205080204" pitchFamily="49" charset="-128"/>
            <a:ea typeface="ＭＳ ゴシック" panose="020B0609070205080204" pitchFamily="49" charset="-128"/>
          </a:endParaRPr>
        </a:p>
        <a:p>
          <a:pPr lvl="0" algn="ctr" defTabSz="800100">
            <a:lnSpc>
              <a:spcPct val="90000"/>
            </a:lnSpc>
            <a:spcBef>
              <a:spcPct val="0"/>
            </a:spcBef>
            <a:spcAft>
              <a:spcPct val="35000"/>
            </a:spcAft>
          </a:pPr>
          <a:r>
            <a:rPr kumimoji="1" lang="ja-JP" altLang="en-US" sz="1800" kern="1200" dirty="0" smtClean="0">
              <a:latin typeface="ＭＳ ゴシック" panose="020B0609070205080204" pitchFamily="49" charset="-128"/>
              <a:ea typeface="ＭＳ ゴシック" panose="020B0609070205080204" pitchFamily="49" charset="-128"/>
            </a:rPr>
            <a:t>説明と記述</a:t>
          </a:r>
          <a:endParaRPr kumimoji="1" lang="ja-JP" altLang="en-US" sz="1800" kern="1200" dirty="0">
            <a:latin typeface="ＭＳ ゴシック" panose="020B0609070205080204" pitchFamily="49" charset="-128"/>
            <a:ea typeface="ＭＳ ゴシック" panose="020B0609070205080204" pitchFamily="49" charset="-128"/>
          </a:endParaRPr>
        </a:p>
      </dsp:txBody>
      <dsp:txXfrm>
        <a:off x="118070" y="31339"/>
        <a:ext cx="2077289" cy="1007305"/>
      </dsp:txXfrm>
    </dsp:sp>
    <dsp:sp modelId="{4C3E84A8-64E9-4A6E-B885-2333FEA17F74}">
      <dsp:nvSpPr>
        <dsp:cNvPr id="0" name=""/>
        <dsp:cNvSpPr/>
      </dsp:nvSpPr>
      <dsp:spPr>
        <a:xfrm>
          <a:off x="300728" y="1069983"/>
          <a:ext cx="139692" cy="345952"/>
        </a:xfrm>
        <a:custGeom>
          <a:avLst/>
          <a:gdLst/>
          <a:ahLst/>
          <a:cxnLst/>
          <a:rect l="0" t="0" r="0" b="0"/>
          <a:pathLst>
            <a:path>
              <a:moveTo>
                <a:pt x="0" y="0"/>
              </a:moveTo>
              <a:lnTo>
                <a:pt x="0" y="345952"/>
              </a:lnTo>
              <a:lnTo>
                <a:pt x="139692" y="345952"/>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E583F96-B800-4338-86CE-C8B25DD48322}">
      <dsp:nvSpPr>
        <dsp:cNvPr id="0" name=""/>
        <dsp:cNvSpPr/>
      </dsp:nvSpPr>
      <dsp:spPr>
        <a:xfrm>
          <a:off x="440421" y="880944"/>
          <a:ext cx="2489637" cy="1069983"/>
        </a:xfrm>
        <a:prstGeom prst="roundRect">
          <a:avLst>
            <a:gd name="adj" fmla="val 10000"/>
          </a:avLst>
        </a:prstGeom>
        <a:solidFill>
          <a:schemeClr val="lt2">
            <a:alpha val="90000"/>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kumimoji="1" lang="ja-JP" altLang="en-US" sz="1800" kern="1200" dirty="0" smtClean="0">
              <a:latin typeface="ＭＳ ゴシック" panose="020B0609070205080204" pitchFamily="49" charset="-128"/>
              <a:ea typeface="ＭＳ ゴシック" panose="020B0609070205080204" pitchFamily="49" charset="-128"/>
            </a:rPr>
            <a:t>自己分析</a:t>
          </a:r>
          <a:endParaRPr kumimoji="1" lang="en-US" altLang="ja-JP" sz="1800" kern="1200" dirty="0" smtClean="0">
            <a:latin typeface="ＭＳ ゴシック" panose="020B0609070205080204" pitchFamily="49" charset="-128"/>
            <a:ea typeface="ＭＳ ゴシック" panose="020B0609070205080204" pitchFamily="49" charset="-128"/>
          </a:endParaRPr>
        </a:p>
        <a:p>
          <a:pPr lvl="0" algn="ctr" defTabSz="800100">
            <a:lnSpc>
              <a:spcPct val="90000"/>
            </a:lnSpc>
            <a:spcBef>
              <a:spcPct val="0"/>
            </a:spcBef>
            <a:spcAft>
              <a:spcPct val="35000"/>
            </a:spcAft>
          </a:pPr>
          <a:r>
            <a:rPr kumimoji="1" lang="ja-JP" altLang="en-US" sz="1800" kern="1200" dirty="0" smtClean="0">
              <a:latin typeface="ＭＳ ゴシック" panose="020B0609070205080204" pitchFamily="49" charset="-128"/>
              <a:ea typeface="ＭＳ ゴシック" panose="020B0609070205080204" pitchFamily="49" charset="-128"/>
            </a:rPr>
            <a:t>履修歴チェック</a:t>
          </a:r>
          <a:endParaRPr kumimoji="1" lang="ja-JP" altLang="en-US" sz="1800" kern="1200" dirty="0">
            <a:latin typeface="ＭＳ ゴシック" panose="020B0609070205080204" pitchFamily="49" charset="-128"/>
            <a:ea typeface="ＭＳ ゴシック" panose="020B0609070205080204" pitchFamily="49" charset="-128"/>
          </a:endParaRPr>
        </a:p>
      </dsp:txBody>
      <dsp:txXfrm>
        <a:off x="471760" y="912283"/>
        <a:ext cx="2426959" cy="1007305"/>
      </dsp:txXfrm>
    </dsp:sp>
    <dsp:sp modelId="{C8C5336C-09B1-448F-A48C-1A726770310A}">
      <dsp:nvSpPr>
        <dsp:cNvPr id="0" name=""/>
        <dsp:cNvSpPr/>
      </dsp:nvSpPr>
      <dsp:spPr>
        <a:xfrm>
          <a:off x="300728" y="1069983"/>
          <a:ext cx="139692" cy="1616718"/>
        </a:xfrm>
        <a:custGeom>
          <a:avLst/>
          <a:gdLst/>
          <a:ahLst/>
          <a:cxnLst/>
          <a:rect l="0" t="0" r="0" b="0"/>
          <a:pathLst>
            <a:path>
              <a:moveTo>
                <a:pt x="0" y="0"/>
              </a:moveTo>
              <a:lnTo>
                <a:pt x="0" y="1616718"/>
              </a:lnTo>
              <a:lnTo>
                <a:pt x="139692" y="1616718"/>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5D840A7-D29E-4B74-B425-91E34C7EB236}">
      <dsp:nvSpPr>
        <dsp:cNvPr id="0" name=""/>
        <dsp:cNvSpPr/>
      </dsp:nvSpPr>
      <dsp:spPr>
        <a:xfrm>
          <a:off x="440421" y="2151710"/>
          <a:ext cx="2432252" cy="1069983"/>
        </a:xfrm>
        <a:prstGeom prst="roundRect">
          <a:avLst>
            <a:gd name="adj" fmla="val 10000"/>
          </a:avLst>
        </a:prstGeom>
        <a:solidFill>
          <a:schemeClr val="lt2">
            <a:alpha val="90000"/>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endParaRPr kumimoji="1" lang="en-US" altLang="ja-JP" sz="1600" kern="1200" dirty="0" smtClean="0">
            <a:latin typeface="ＭＳ ゴシック" panose="020B0609070205080204" pitchFamily="49" charset="-128"/>
            <a:ea typeface="ＭＳ ゴシック" panose="020B0609070205080204" pitchFamily="49" charset="-128"/>
          </a:endParaRPr>
        </a:p>
        <a:p>
          <a:pPr lvl="0" algn="ctr" defTabSz="711200">
            <a:lnSpc>
              <a:spcPct val="90000"/>
            </a:lnSpc>
            <a:spcBef>
              <a:spcPct val="0"/>
            </a:spcBef>
            <a:spcAft>
              <a:spcPct val="35000"/>
            </a:spcAft>
          </a:pPr>
          <a:r>
            <a:rPr kumimoji="1" lang="ja-JP" altLang="en-US" sz="1800" kern="1200" dirty="0" smtClean="0">
              <a:latin typeface="ＭＳ ゴシック" panose="020B0609070205080204" pitchFamily="49" charset="-128"/>
              <a:ea typeface="ＭＳ ゴシック" panose="020B0609070205080204" pitchFamily="49" charset="-128"/>
            </a:rPr>
            <a:t>ゴールシート</a:t>
          </a:r>
          <a:endParaRPr kumimoji="1" lang="en-US" altLang="ja-JP" sz="1800" kern="1200" dirty="0" smtClean="0">
            <a:latin typeface="ＭＳ ゴシック" panose="020B0609070205080204" pitchFamily="49" charset="-128"/>
            <a:ea typeface="ＭＳ ゴシック" panose="020B0609070205080204" pitchFamily="49" charset="-128"/>
          </a:endParaRPr>
        </a:p>
        <a:p>
          <a:pPr lvl="0" algn="ctr" defTabSz="711200">
            <a:lnSpc>
              <a:spcPct val="90000"/>
            </a:lnSpc>
            <a:spcBef>
              <a:spcPct val="0"/>
            </a:spcBef>
            <a:spcAft>
              <a:spcPct val="35000"/>
            </a:spcAft>
          </a:pPr>
          <a:r>
            <a:rPr kumimoji="1" lang="ja-JP" altLang="en-US" sz="1800" kern="1200" dirty="0" smtClean="0">
              <a:latin typeface="ＭＳ ゴシック" panose="020B0609070205080204" pitchFamily="49" charset="-128"/>
              <a:ea typeface="ＭＳ ゴシック" panose="020B0609070205080204" pitchFamily="49" charset="-128"/>
            </a:rPr>
            <a:t>目的と目標設定</a:t>
          </a:r>
          <a:endParaRPr kumimoji="1" lang="en-US" altLang="ja-JP" sz="1800" kern="1200" dirty="0" smtClean="0">
            <a:latin typeface="ＭＳ ゴシック" panose="020B0609070205080204" pitchFamily="49" charset="-128"/>
            <a:ea typeface="ＭＳ ゴシック" panose="020B0609070205080204" pitchFamily="49" charset="-128"/>
          </a:endParaRPr>
        </a:p>
        <a:p>
          <a:pPr lvl="0" algn="ctr" defTabSz="711200">
            <a:lnSpc>
              <a:spcPct val="90000"/>
            </a:lnSpc>
            <a:spcBef>
              <a:spcPct val="0"/>
            </a:spcBef>
            <a:spcAft>
              <a:spcPct val="35000"/>
            </a:spcAft>
          </a:pPr>
          <a:endParaRPr kumimoji="1" lang="ja-JP" altLang="en-US" sz="1600" kern="1200" dirty="0">
            <a:latin typeface="ＭＳ ゴシック" panose="020B0609070205080204" pitchFamily="49" charset="-128"/>
            <a:ea typeface="ＭＳ ゴシック" panose="020B0609070205080204" pitchFamily="49" charset="-128"/>
          </a:endParaRPr>
        </a:p>
      </dsp:txBody>
      <dsp:txXfrm>
        <a:off x="471760" y="2183049"/>
        <a:ext cx="2369574" cy="1007305"/>
      </dsp:txXfrm>
    </dsp:sp>
    <dsp:sp modelId="{2DEAD9A0-FB7A-41BA-B695-954556553745}">
      <dsp:nvSpPr>
        <dsp:cNvPr id="0" name=""/>
        <dsp:cNvSpPr/>
      </dsp:nvSpPr>
      <dsp:spPr>
        <a:xfrm>
          <a:off x="3000639" y="0"/>
          <a:ext cx="2139967" cy="1069983"/>
        </a:xfrm>
        <a:prstGeom prst="roundRect">
          <a:avLst>
            <a:gd name="adj" fmla="val 1000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kumimoji="1" lang="ja-JP" altLang="en-US" sz="1800" kern="1200" dirty="0" smtClean="0">
              <a:latin typeface="ＭＳ ゴシック" panose="020B0609070205080204" pitchFamily="49" charset="-128"/>
              <a:ea typeface="ＭＳ ゴシック" panose="020B0609070205080204" pitchFamily="49" charset="-128"/>
            </a:rPr>
            <a:t>実習オリエンテーション</a:t>
          </a:r>
          <a:endParaRPr kumimoji="1" lang="ja-JP" altLang="en-US" sz="1800" kern="1200" dirty="0">
            <a:latin typeface="ＭＳ ゴシック" panose="020B0609070205080204" pitchFamily="49" charset="-128"/>
            <a:ea typeface="ＭＳ ゴシック" panose="020B0609070205080204" pitchFamily="49" charset="-128"/>
          </a:endParaRPr>
        </a:p>
      </dsp:txBody>
      <dsp:txXfrm>
        <a:off x="3031978" y="31339"/>
        <a:ext cx="2077289" cy="1007305"/>
      </dsp:txXfrm>
    </dsp:sp>
    <dsp:sp modelId="{8433ED86-E7F5-4ED7-821D-DEF2A20B3654}">
      <dsp:nvSpPr>
        <dsp:cNvPr id="0" name=""/>
        <dsp:cNvSpPr/>
      </dsp:nvSpPr>
      <dsp:spPr>
        <a:xfrm>
          <a:off x="3214636" y="1069983"/>
          <a:ext cx="214001" cy="357101"/>
        </a:xfrm>
        <a:custGeom>
          <a:avLst/>
          <a:gdLst/>
          <a:ahLst/>
          <a:cxnLst/>
          <a:rect l="0" t="0" r="0" b="0"/>
          <a:pathLst>
            <a:path>
              <a:moveTo>
                <a:pt x="0" y="0"/>
              </a:moveTo>
              <a:lnTo>
                <a:pt x="0" y="357101"/>
              </a:lnTo>
              <a:lnTo>
                <a:pt x="214001" y="357101"/>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2B4FA0D-C53B-48EB-96D0-672FEDFAD1F0}">
      <dsp:nvSpPr>
        <dsp:cNvPr id="0" name=""/>
        <dsp:cNvSpPr/>
      </dsp:nvSpPr>
      <dsp:spPr>
        <a:xfrm>
          <a:off x="3428637" y="892093"/>
          <a:ext cx="1968804" cy="1069983"/>
        </a:xfrm>
        <a:prstGeom prst="roundRect">
          <a:avLst>
            <a:gd name="adj" fmla="val 10000"/>
          </a:avLst>
        </a:prstGeom>
        <a:solidFill>
          <a:schemeClr val="lt2">
            <a:alpha val="90000"/>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kumimoji="1" lang="ja-JP" altLang="en-US" sz="1800" kern="1200" dirty="0" smtClean="0">
              <a:latin typeface="ＭＳ ゴシック" panose="020B0609070205080204" pitchFamily="49" charset="-128"/>
              <a:ea typeface="ＭＳ ゴシック" panose="020B0609070205080204" pitchFamily="49" charset="-128"/>
            </a:rPr>
            <a:t>ポートフォリオ（実習日誌）活用</a:t>
          </a:r>
          <a:endParaRPr kumimoji="1" lang="ja-JP" altLang="en-US" sz="1800" kern="1200" dirty="0">
            <a:latin typeface="ＭＳ ゴシック" panose="020B0609070205080204" pitchFamily="49" charset="-128"/>
            <a:ea typeface="ＭＳ ゴシック" panose="020B0609070205080204" pitchFamily="49" charset="-128"/>
          </a:endParaRPr>
        </a:p>
      </dsp:txBody>
      <dsp:txXfrm>
        <a:off x="3459976" y="923432"/>
        <a:ext cx="1906126" cy="1007305"/>
      </dsp:txXfrm>
    </dsp:sp>
    <dsp:sp modelId="{0F4AFEBA-899A-48AC-AB72-1F575C2E5B2B}">
      <dsp:nvSpPr>
        <dsp:cNvPr id="0" name=""/>
        <dsp:cNvSpPr/>
      </dsp:nvSpPr>
      <dsp:spPr>
        <a:xfrm>
          <a:off x="3214636" y="1069983"/>
          <a:ext cx="214001" cy="1639017"/>
        </a:xfrm>
        <a:custGeom>
          <a:avLst/>
          <a:gdLst/>
          <a:ahLst/>
          <a:cxnLst/>
          <a:rect l="0" t="0" r="0" b="0"/>
          <a:pathLst>
            <a:path>
              <a:moveTo>
                <a:pt x="0" y="0"/>
              </a:moveTo>
              <a:lnTo>
                <a:pt x="0" y="1639017"/>
              </a:lnTo>
              <a:lnTo>
                <a:pt x="214001" y="1639017"/>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52407B1-CFFE-4BE1-AB52-EA74A2959422}">
      <dsp:nvSpPr>
        <dsp:cNvPr id="0" name=""/>
        <dsp:cNvSpPr/>
      </dsp:nvSpPr>
      <dsp:spPr>
        <a:xfrm>
          <a:off x="3428637" y="2174009"/>
          <a:ext cx="2041152" cy="1069983"/>
        </a:xfrm>
        <a:prstGeom prst="roundRect">
          <a:avLst>
            <a:gd name="adj" fmla="val 10000"/>
          </a:avLst>
        </a:prstGeom>
        <a:solidFill>
          <a:schemeClr val="lt2">
            <a:alpha val="90000"/>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kumimoji="1" lang="ja-JP" altLang="en-US" sz="1800" kern="1200" dirty="0" smtClean="0">
              <a:latin typeface="ＭＳ ゴシック" panose="020B0609070205080204" pitchFamily="49" charset="-128"/>
              <a:ea typeface="ＭＳ ゴシック" panose="020B0609070205080204" pitchFamily="49" charset="-128"/>
            </a:rPr>
            <a:t>実習留意点</a:t>
          </a:r>
          <a:endParaRPr kumimoji="1" lang="ja-JP" altLang="en-US" sz="1800" kern="1200" dirty="0">
            <a:latin typeface="ＭＳ ゴシック" panose="020B0609070205080204" pitchFamily="49" charset="-128"/>
            <a:ea typeface="ＭＳ ゴシック" panose="020B0609070205080204" pitchFamily="49" charset="-128"/>
          </a:endParaRPr>
        </a:p>
      </dsp:txBody>
      <dsp:txXfrm>
        <a:off x="3459976" y="2205348"/>
        <a:ext cx="1978474" cy="1007305"/>
      </dsp:txXfrm>
    </dsp:sp>
    <dsp:sp modelId="{ECD145A1-6A1A-4472-A5CD-D91372285765}">
      <dsp:nvSpPr>
        <dsp:cNvPr id="0" name=""/>
        <dsp:cNvSpPr/>
      </dsp:nvSpPr>
      <dsp:spPr>
        <a:xfrm>
          <a:off x="5653321" y="0"/>
          <a:ext cx="2139967" cy="1069983"/>
        </a:xfrm>
        <a:prstGeom prst="roundRect">
          <a:avLst>
            <a:gd name="adj" fmla="val 1000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kumimoji="1" lang="ja-JP" altLang="en-US" sz="1800" kern="1200" dirty="0" smtClean="0">
              <a:latin typeface="ＭＳ ゴシック" panose="020B0609070205080204" pitchFamily="49" charset="-128"/>
              <a:ea typeface="ＭＳ ゴシック" panose="020B0609070205080204" pitchFamily="49" charset="-128"/>
            </a:rPr>
            <a:t>実　習</a:t>
          </a:r>
          <a:endParaRPr kumimoji="1" lang="ja-JP" altLang="en-US" sz="1800" kern="1200" dirty="0">
            <a:latin typeface="ＭＳ ゴシック" panose="020B0609070205080204" pitchFamily="49" charset="-128"/>
            <a:ea typeface="ＭＳ ゴシック" panose="020B0609070205080204" pitchFamily="49" charset="-128"/>
          </a:endParaRPr>
        </a:p>
      </dsp:txBody>
      <dsp:txXfrm>
        <a:off x="5684660" y="31339"/>
        <a:ext cx="2077289" cy="1007305"/>
      </dsp:txXfrm>
    </dsp:sp>
    <dsp:sp modelId="{334602B4-BB03-4318-AE3C-5B79A481B495}">
      <dsp:nvSpPr>
        <dsp:cNvPr id="0" name=""/>
        <dsp:cNvSpPr/>
      </dsp:nvSpPr>
      <dsp:spPr>
        <a:xfrm>
          <a:off x="5867318" y="1069983"/>
          <a:ext cx="185894" cy="329421"/>
        </a:xfrm>
        <a:custGeom>
          <a:avLst/>
          <a:gdLst/>
          <a:ahLst/>
          <a:cxnLst/>
          <a:rect l="0" t="0" r="0" b="0"/>
          <a:pathLst>
            <a:path>
              <a:moveTo>
                <a:pt x="0" y="0"/>
              </a:moveTo>
              <a:lnTo>
                <a:pt x="0" y="329421"/>
              </a:lnTo>
              <a:lnTo>
                <a:pt x="185894" y="329421"/>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B94D3A1-D409-46DD-BF50-2C305810A447}">
      <dsp:nvSpPr>
        <dsp:cNvPr id="0" name=""/>
        <dsp:cNvSpPr/>
      </dsp:nvSpPr>
      <dsp:spPr>
        <a:xfrm>
          <a:off x="6053212" y="864413"/>
          <a:ext cx="1711973" cy="1069983"/>
        </a:xfrm>
        <a:prstGeom prst="roundRect">
          <a:avLst>
            <a:gd name="adj" fmla="val 10000"/>
          </a:avLst>
        </a:prstGeom>
        <a:solidFill>
          <a:schemeClr val="lt2">
            <a:alpha val="90000"/>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kumimoji="1" lang="ja-JP" altLang="en-US" sz="1800" kern="1200" dirty="0" smtClean="0">
              <a:solidFill>
                <a:schemeClr val="tx1"/>
              </a:solidFill>
              <a:latin typeface="ＭＳ ゴシック" panose="020B0609070205080204" pitchFamily="49" charset="-128"/>
              <a:ea typeface="ＭＳ ゴシック" panose="020B0609070205080204" pitchFamily="49" charset="-128"/>
            </a:rPr>
            <a:t>実　践</a:t>
          </a:r>
          <a:endParaRPr kumimoji="1" lang="ja-JP" altLang="en-US" sz="1800" kern="1200" dirty="0">
            <a:solidFill>
              <a:schemeClr val="tx1"/>
            </a:solidFill>
            <a:latin typeface="ＭＳ ゴシック" panose="020B0609070205080204" pitchFamily="49" charset="-128"/>
            <a:ea typeface="ＭＳ ゴシック" panose="020B0609070205080204" pitchFamily="49" charset="-128"/>
          </a:endParaRPr>
        </a:p>
      </dsp:txBody>
      <dsp:txXfrm>
        <a:off x="6084551" y="895752"/>
        <a:ext cx="1649295" cy="1007305"/>
      </dsp:txXfrm>
    </dsp:sp>
    <dsp:sp modelId="{193D2E90-5EB2-4FDF-92DB-E74E244F6C19}">
      <dsp:nvSpPr>
        <dsp:cNvPr id="0" name=""/>
        <dsp:cNvSpPr/>
      </dsp:nvSpPr>
      <dsp:spPr>
        <a:xfrm>
          <a:off x="5867318" y="1069983"/>
          <a:ext cx="213988" cy="1639017"/>
        </a:xfrm>
        <a:custGeom>
          <a:avLst/>
          <a:gdLst/>
          <a:ahLst/>
          <a:cxnLst/>
          <a:rect l="0" t="0" r="0" b="0"/>
          <a:pathLst>
            <a:path>
              <a:moveTo>
                <a:pt x="0" y="0"/>
              </a:moveTo>
              <a:lnTo>
                <a:pt x="0" y="1639017"/>
              </a:lnTo>
              <a:lnTo>
                <a:pt x="213988" y="1639017"/>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6ECE49B-AEE7-4638-BF67-14FE05B36CB8}">
      <dsp:nvSpPr>
        <dsp:cNvPr id="0" name=""/>
        <dsp:cNvSpPr/>
      </dsp:nvSpPr>
      <dsp:spPr>
        <a:xfrm>
          <a:off x="6081306" y="2174009"/>
          <a:ext cx="1711973" cy="1069983"/>
        </a:xfrm>
        <a:prstGeom prst="roundRect">
          <a:avLst>
            <a:gd name="adj" fmla="val 10000"/>
          </a:avLst>
        </a:prstGeom>
        <a:solidFill>
          <a:schemeClr val="lt2">
            <a:alpha val="90000"/>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4290" tIns="22860" rIns="34290" bIns="22860" numCol="1" spcCol="1270" anchor="ctr" anchorCtr="0">
          <a:noAutofit/>
        </a:bodyPr>
        <a:lstStyle/>
        <a:p>
          <a:pPr lvl="0" algn="ctr" defTabSz="800100">
            <a:lnSpc>
              <a:spcPts val="1400"/>
            </a:lnSpc>
            <a:spcBef>
              <a:spcPct val="0"/>
            </a:spcBef>
            <a:spcAft>
              <a:spcPct val="35000"/>
            </a:spcAft>
          </a:pPr>
          <a:r>
            <a:rPr kumimoji="1" lang="ja-JP" altLang="en-US" sz="1800" kern="1200" dirty="0" smtClean="0">
              <a:solidFill>
                <a:schemeClr val="tx1"/>
              </a:solidFill>
              <a:latin typeface="ＭＳ ゴシック" panose="020B0609070205080204" pitchFamily="49" charset="-128"/>
              <a:ea typeface="ＭＳ ゴシック" panose="020B0609070205080204" pitchFamily="49" charset="-128"/>
            </a:rPr>
            <a:t>記　録</a:t>
          </a:r>
          <a:endParaRPr kumimoji="1" lang="en-US" altLang="ja-JP" sz="1800" kern="1200" dirty="0" smtClean="0">
            <a:solidFill>
              <a:schemeClr val="tx1"/>
            </a:solidFill>
            <a:latin typeface="ＭＳ ゴシック" panose="020B0609070205080204" pitchFamily="49" charset="-128"/>
            <a:ea typeface="ＭＳ ゴシック" panose="020B0609070205080204" pitchFamily="49" charset="-128"/>
          </a:endParaRPr>
        </a:p>
        <a:p>
          <a:pPr lvl="0" algn="ctr" defTabSz="800100">
            <a:lnSpc>
              <a:spcPts val="1400"/>
            </a:lnSpc>
            <a:spcBef>
              <a:spcPct val="0"/>
            </a:spcBef>
            <a:spcAft>
              <a:spcPct val="35000"/>
            </a:spcAft>
          </a:pPr>
          <a:r>
            <a:rPr kumimoji="1" lang="ja-JP" altLang="en-US" sz="1800" kern="1200" dirty="0" smtClean="0">
              <a:solidFill>
                <a:schemeClr val="tx1"/>
              </a:solidFill>
              <a:latin typeface="ＭＳ ゴシック" panose="020B0609070205080204" pitchFamily="49" charset="-128"/>
              <a:ea typeface="ＭＳ ゴシック" panose="020B0609070205080204" pitchFamily="49" charset="-128"/>
            </a:rPr>
            <a:t>エビデンス</a:t>
          </a:r>
          <a:endParaRPr kumimoji="1" lang="en-US" altLang="ja-JP" sz="1800" kern="1200" dirty="0" smtClean="0">
            <a:solidFill>
              <a:schemeClr val="tx1"/>
            </a:solidFill>
            <a:latin typeface="ＭＳ ゴシック" panose="020B0609070205080204" pitchFamily="49" charset="-128"/>
            <a:ea typeface="ＭＳ ゴシック" panose="020B0609070205080204" pitchFamily="49" charset="-128"/>
          </a:endParaRPr>
        </a:p>
        <a:p>
          <a:pPr lvl="0" algn="ctr" defTabSz="800100">
            <a:lnSpc>
              <a:spcPts val="1400"/>
            </a:lnSpc>
            <a:spcBef>
              <a:spcPct val="0"/>
            </a:spcBef>
            <a:spcAft>
              <a:spcPct val="35000"/>
            </a:spcAft>
          </a:pPr>
          <a:r>
            <a:rPr kumimoji="1" lang="ja-JP" altLang="en-US" sz="1800" kern="1200" dirty="0" smtClean="0">
              <a:solidFill>
                <a:schemeClr val="tx1"/>
              </a:solidFill>
              <a:latin typeface="ＭＳ ゴシック" panose="020B0609070205080204" pitchFamily="49" charset="-128"/>
              <a:ea typeface="ＭＳ ゴシック" panose="020B0609070205080204" pitchFamily="49" charset="-128"/>
            </a:rPr>
            <a:t>エピソード</a:t>
          </a:r>
          <a:endParaRPr kumimoji="1" lang="en-US" altLang="ja-JP" sz="1800" kern="1200" dirty="0" smtClean="0">
            <a:solidFill>
              <a:schemeClr val="tx1"/>
            </a:solidFill>
            <a:latin typeface="ＭＳ ゴシック" panose="020B0609070205080204" pitchFamily="49" charset="-128"/>
            <a:ea typeface="ＭＳ ゴシック" panose="020B0609070205080204" pitchFamily="49" charset="-128"/>
          </a:endParaRPr>
        </a:p>
      </dsp:txBody>
      <dsp:txXfrm>
        <a:off x="6112645" y="2205348"/>
        <a:ext cx="1649295" cy="1007305"/>
      </dsp:txXfrm>
    </dsp:sp>
    <dsp:sp modelId="{1A137B4F-17F9-4C9F-85E5-BD24656AED57}">
      <dsp:nvSpPr>
        <dsp:cNvPr id="0" name=""/>
        <dsp:cNvSpPr/>
      </dsp:nvSpPr>
      <dsp:spPr>
        <a:xfrm>
          <a:off x="8305982" y="0"/>
          <a:ext cx="2139967" cy="1069983"/>
        </a:xfrm>
        <a:prstGeom prst="roundRect">
          <a:avLst>
            <a:gd name="adj" fmla="val 1000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kumimoji="1" lang="ja-JP" altLang="en-US" sz="1800" kern="1200" dirty="0" smtClean="0">
              <a:latin typeface="ＭＳ ゴシック" panose="020B0609070205080204" pitchFamily="49" charset="-128"/>
              <a:ea typeface="ＭＳ ゴシック" panose="020B0609070205080204" pitchFamily="49" charset="-128"/>
            </a:rPr>
            <a:t>実習後教育</a:t>
          </a:r>
          <a:endParaRPr kumimoji="1" lang="en-US" altLang="ja-JP" sz="1800" kern="1200" dirty="0" smtClean="0">
            <a:latin typeface="ＭＳ ゴシック" panose="020B0609070205080204" pitchFamily="49" charset="-128"/>
            <a:ea typeface="ＭＳ ゴシック" panose="020B0609070205080204" pitchFamily="49" charset="-128"/>
          </a:endParaRPr>
        </a:p>
        <a:p>
          <a:pPr lvl="0" algn="ctr" defTabSz="800100">
            <a:lnSpc>
              <a:spcPct val="90000"/>
            </a:lnSpc>
            <a:spcBef>
              <a:spcPct val="0"/>
            </a:spcBef>
            <a:spcAft>
              <a:spcPct val="35000"/>
            </a:spcAft>
          </a:pPr>
          <a:r>
            <a:rPr kumimoji="1" lang="ja-JP" altLang="en-US" sz="1800" kern="1200" dirty="0" smtClean="0">
              <a:latin typeface="ＭＳ ゴシック" panose="020B0609070205080204" pitchFamily="49" charset="-128"/>
              <a:ea typeface="ＭＳ ゴシック" panose="020B0609070205080204" pitchFamily="49" charset="-128"/>
            </a:rPr>
            <a:t>評価と振返り</a:t>
          </a:r>
          <a:endParaRPr kumimoji="1" lang="ja-JP" altLang="en-US" sz="1800" kern="1200" dirty="0">
            <a:latin typeface="ＭＳ ゴシック" panose="020B0609070205080204" pitchFamily="49" charset="-128"/>
            <a:ea typeface="ＭＳ ゴシック" panose="020B0609070205080204" pitchFamily="49" charset="-128"/>
          </a:endParaRPr>
        </a:p>
      </dsp:txBody>
      <dsp:txXfrm>
        <a:off x="8337321" y="31339"/>
        <a:ext cx="2077289" cy="1007305"/>
      </dsp:txXfrm>
    </dsp:sp>
    <dsp:sp modelId="{C14CAE77-4F3E-4594-ACA2-5DFA0D5355E5}">
      <dsp:nvSpPr>
        <dsp:cNvPr id="0" name=""/>
        <dsp:cNvSpPr/>
      </dsp:nvSpPr>
      <dsp:spPr>
        <a:xfrm>
          <a:off x="8519978" y="1069983"/>
          <a:ext cx="213996" cy="338580"/>
        </a:xfrm>
        <a:custGeom>
          <a:avLst/>
          <a:gdLst/>
          <a:ahLst/>
          <a:cxnLst/>
          <a:rect l="0" t="0" r="0" b="0"/>
          <a:pathLst>
            <a:path>
              <a:moveTo>
                <a:pt x="0" y="0"/>
              </a:moveTo>
              <a:lnTo>
                <a:pt x="0" y="338580"/>
              </a:lnTo>
              <a:lnTo>
                <a:pt x="213996" y="338580"/>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CF09E54-34C8-48D9-9A2E-D1F242D70856}">
      <dsp:nvSpPr>
        <dsp:cNvPr id="0" name=""/>
        <dsp:cNvSpPr/>
      </dsp:nvSpPr>
      <dsp:spPr>
        <a:xfrm>
          <a:off x="8733975" y="873572"/>
          <a:ext cx="1930661" cy="1069983"/>
        </a:xfrm>
        <a:prstGeom prst="roundRect">
          <a:avLst>
            <a:gd name="adj" fmla="val 10000"/>
          </a:avLst>
        </a:prstGeom>
        <a:solidFill>
          <a:schemeClr val="lt2">
            <a:alpha val="90000"/>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kumimoji="1" lang="ja-JP" altLang="en-US" sz="1800" kern="1200" dirty="0" smtClean="0">
              <a:latin typeface="ＭＳ ゴシック" panose="020B0609070205080204" pitchFamily="49" charset="-128"/>
              <a:ea typeface="ＭＳ ゴシック" panose="020B0609070205080204" pitchFamily="49" charset="-128"/>
            </a:rPr>
            <a:t>プレゼンと</a:t>
          </a:r>
          <a:endParaRPr kumimoji="1" lang="en-US" altLang="ja-JP" sz="1800" kern="1200" dirty="0" smtClean="0">
            <a:latin typeface="ＭＳ ゴシック" panose="020B0609070205080204" pitchFamily="49" charset="-128"/>
            <a:ea typeface="ＭＳ ゴシック" panose="020B0609070205080204" pitchFamily="49" charset="-128"/>
          </a:endParaRPr>
        </a:p>
        <a:p>
          <a:pPr lvl="0" algn="ctr" defTabSz="800100">
            <a:lnSpc>
              <a:spcPct val="90000"/>
            </a:lnSpc>
            <a:spcBef>
              <a:spcPct val="0"/>
            </a:spcBef>
            <a:spcAft>
              <a:spcPct val="35000"/>
            </a:spcAft>
          </a:pPr>
          <a:r>
            <a:rPr kumimoji="1" lang="ja-JP" altLang="en-US" sz="1800" kern="1200" dirty="0" smtClean="0">
              <a:latin typeface="ＭＳ ゴシック" panose="020B0609070205080204" pitchFamily="49" charset="-128"/>
              <a:ea typeface="ＭＳ ゴシック" panose="020B0609070205080204" pitchFamily="49" charset="-128"/>
            </a:rPr>
            <a:t>相互評価</a:t>
          </a:r>
          <a:r>
            <a:rPr kumimoji="1" lang="en-US" altLang="ja-JP" sz="1800" kern="1200" dirty="0" smtClean="0">
              <a:latin typeface="ＭＳ ゴシック" panose="020B0609070205080204" pitchFamily="49" charset="-128"/>
              <a:ea typeface="ＭＳ ゴシック" panose="020B0609070205080204" pitchFamily="49" charset="-128"/>
            </a:rPr>
            <a:t>(GW</a:t>
          </a:r>
          <a:r>
            <a:rPr kumimoji="1" lang="ja-JP" altLang="en-US" sz="1800" kern="1200" dirty="0" smtClean="0">
              <a:latin typeface="ＭＳ ゴシック" panose="020B0609070205080204" pitchFamily="49" charset="-128"/>
              <a:ea typeface="ＭＳ ゴシック" panose="020B0609070205080204" pitchFamily="49" charset="-128"/>
            </a:rPr>
            <a:t>）</a:t>
          </a:r>
          <a:endParaRPr kumimoji="1" lang="ja-JP" altLang="en-US" sz="1800" kern="1200" dirty="0">
            <a:latin typeface="ＭＳ ゴシック" panose="020B0609070205080204" pitchFamily="49" charset="-128"/>
            <a:ea typeface="ＭＳ ゴシック" panose="020B0609070205080204" pitchFamily="49" charset="-128"/>
          </a:endParaRPr>
        </a:p>
      </dsp:txBody>
      <dsp:txXfrm>
        <a:off x="8765314" y="904911"/>
        <a:ext cx="1867983" cy="1007305"/>
      </dsp:txXfrm>
    </dsp:sp>
    <dsp:sp modelId="{527D6A96-EAD3-4510-8010-5BAD1FEE2A46}">
      <dsp:nvSpPr>
        <dsp:cNvPr id="0" name=""/>
        <dsp:cNvSpPr/>
      </dsp:nvSpPr>
      <dsp:spPr>
        <a:xfrm>
          <a:off x="8519978" y="1069983"/>
          <a:ext cx="213996" cy="1639017"/>
        </a:xfrm>
        <a:custGeom>
          <a:avLst/>
          <a:gdLst/>
          <a:ahLst/>
          <a:cxnLst/>
          <a:rect l="0" t="0" r="0" b="0"/>
          <a:pathLst>
            <a:path>
              <a:moveTo>
                <a:pt x="0" y="0"/>
              </a:moveTo>
              <a:lnTo>
                <a:pt x="0" y="1639017"/>
              </a:lnTo>
              <a:lnTo>
                <a:pt x="213996" y="1639017"/>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86FD34D-0A01-44E0-89A3-7EABBABCC925}">
      <dsp:nvSpPr>
        <dsp:cNvPr id="0" name=""/>
        <dsp:cNvSpPr/>
      </dsp:nvSpPr>
      <dsp:spPr>
        <a:xfrm>
          <a:off x="8733975" y="2174009"/>
          <a:ext cx="2085697" cy="1069983"/>
        </a:xfrm>
        <a:prstGeom prst="roundRect">
          <a:avLst>
            <a:gd name="adj" fmla="val 10000"/>
          </a:avLst>
        </a:prstGeom>
        <a:solidFill>
          <a:schemeClr val="lt2">
            <a:alpha val="90000"/>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kumimoji="1" lang="ja-JP" altLang="en-US" sz="1800" kern="1200" dirty="0" smtClean="0">
              <a:latin typeface="ＭＳ ゴシック" panose="020B0609070205080204" pitchFamily="49" charset="-128"/>
              <a:ea typeface="ＭＳ ゴシック" panose="020B0609070205080204" pitchFamily="49" charset="-128"/>
            </a:rPr>
            <a:t>課題設定</a:t>
          </a:r>
          <a:endParaRPr kumimoji="1" lang="en-US" altLang="ja-JP" sz="1800" kern="1200" dirty="0" smtClean="0">
            <a:latin typeface="ＭＳ ゴシック" panose="020B0609070205080204" pitchFamily="49" charset="-128"/>
            <a:ea typeface="ＭＳ ゴシック" panose="020B0609070205080204" pitchFamily="49" charset="-128"/>
          </a:endParaRPr>
        </a:p>
        <a:p>
          <a:pPr lvl="0" algn="ctr" defTabSz="800100">
            <a:lnSpc>
              <a:spcPct val="90000"/>
            </a:lnSpc>
            <a:spcBef>
              <a:spcPct val="0"/>
            </a:spcBef>
            <a:spcAft>
              <a:spcPct val="35000"/>
            </a:spcAft>
          </a:pPr>
          <a:r>
            <a:rPr kumimoji="1" lang="ja-JP" altLang="en-US" sz="1800" kern="1200" dirty="0" smtClean="0">
              <a:latin typeface="ＭＳ ゴシック" panose="020B0609070205080204" pitchFamily="49" charset="-128"/>
              <a:ea typeface="ＭＳ ゴシック" panose="020B0609070205080204" pitchFamily="49" charset="-128"/>
            </a:rPr>
            <a:t>面　談</a:t>
          </a:r>
          <a:endParaRPr kumimoji="1" lang="en-US" altLang="ja-JP" sz="1800" kern="1200" dirty="0" smtClean="0">
            <a:latin typeface="ＭＳ ゴシック" panose="020B0609070205080204" pitchFamily="49" charset="-128"/>
            <a:ea typeface="ＭＳ ゴシック" panose="020B0609070205080204" pitchFamily="49" charset="-128"/>
          </a:endParaRPr>
        </a:p>
      </dsp:txBody>
      <dsp:txXfrm>
        <a:off x="8765314" y="2205348"/>
        <a:ext cx="2023019" cy="100730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5659" cy="498056"/>
          </a:xfrm>
          <a:prstGeom prst="rect">
            <a:avLst/>
          </a:prstGeom>
        </p:spPr>
        <p:txBody>
          <a:bodyPr vert="horz" lIns="92107" tIns="46053" rIns="92107" bIns="4605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3" y="0"/>
            <a:ext cx="2945659" cy="498056"/>
          </a:xfrm>
          <a:prstGeom prst="rect">
            <a:avLst/>
          </a:prstGeom>
        </p:spPr>
        <p:txBody>
          <a:bodyPr vert="horz" lIns="92107" tIns="46053" rIns="92107" bIns="46053" rtlCol="0"/>
          <a:lstStyle>
            <a:lvl1pPr algn="r">
              <a:defRPr sz="1200"/>
            </a:lvl1pPr>
          </a:lstStyle>
          <a:p>
            <a:fld id="{E4F6483E-14E6-486C-8E9F-3B3AD7A93E1B}" type="datetimeFigureOut">
              <a:rPr kumimoji="1" lang="ja-JP" altLang="en-US" smtClean="0"/>
              <a:t>2020/1/31</a:t>
            </a:fld>
            <a:endParaRPr kumimoji="1" lang="ja-JP" altLang="en-US"/>
          </a:p>
        </p:txBody>
      </p:sp>
      <p:sp>
        <p:nvSpPr>
          <p:cNvPr id="4" name="フッター プレースホルダー 3"/>
          <p:cNvSpPr>
            <a:spLocks noGrp="1"/>
          </p:cNvSpPr>
          <p:nvPr>
            <p:ph type="ftr" sz="quarter" idx="2"/>
          </p:nvPr>
        </p:nvSpPr>
        <p:spPr>
          <a:xfrm>
            <a:off x="2" y="9428584"/>
            <a:ext cx="2945659" cy="498055"/>
          </a:xfrm>
          <a:prstGeom prst="rect">
            <a:avLst/>
          </a:prstGeom>
        </p:spPr>
        <p:txBody>
          <a:bodyPr vert="horz" lIns="92107" tIns="46053" rIns="92107" bIns="4605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3" y="9428584"/>
            <a:ext cx="2945659" cy="498055"/>
          </a:xfrm>
          <a:prstGeom prst="rect">
            <a:avLst/>
          </a:prstGeom>
        </p:spPr>
        <p:txBody>
          <a:bodyPr vert="horz" lIns="92107" tIns="46053" rIns="92107" bIns="46053" rtlCol="0" anchor="b"/>
          <a:lstStyle>
            <a:lvl1pPr algn="r">
              <a:defRPr sz="1200"/>
            </a:lvl1pPr>
          </a:lstStyle>
          <a:p>
            <a:fld id="{26EB5C46-1FCB-4A82-A518-B54EB865F17C}" type="slidenum">
              <a:rPr kumimoji="1" lang="ja-JP" altLang="en-US" smtClean="0"/>
              <a:t>‹#›</a:t>
            </a:fld>
            <a:endParaRPr kumimoji="1" lang="ja-JP" altLang="en-US"/>
          </a:p>
        </p:txBody>
      </p:sp>
    </p:spTree>
    <p:extLst>
      <p:ext uri="{BB962C8B-B14F-4D97-AF65-F5344CB8AC3E}">
        <p14:creationId xmlns:p14="http://schemas.microsoft.com/office/powerpoint/2010/main" val="38913711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6247" cy="498328"/>
          </a:xfrm>
          <a:prstGeom prst="rect">
            <a:avLst/>
          </a:prstGeom>
        </p:spPr>
        <p:txBody>
          <a:bodyPr vert="horz" lIns="92107" tIns="46053" rIns="92107" bIns="4605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826" y="0"/>
            <a:ext cx="2946246" cy="498328"/>
          </a:xfrm>
          <a:prstGeom prst="rect">
            <a:avLst/>
          </a:prstGeom>
        </p:spPr>
        <p:txBody>
          <a:bodyPr vert="horz" lIns="92107" tIns="46053" rIns="92107" bIns="46053" rtlCol="0"/>
          <a:lstStyle>
            <a:lvl1pPr algn="r">
              <a:defRPr sz="1200"/>
            </a:lvl1pPr>
          </a:lstStyle>
          <a:p>
            <a:fld id="{62158233-B26D-44CB-89EE-C6CB43A6044E}" type="datetimeFigureOut">
              <a:rPr kumimoji="1" lang="ja-JP" altLang="en-US" smtClean="0"/>
              <a:t>2020/1/31</a:t>
            </a:fld>
            <a:endParaRPr kumimoji="1" lang="ja-JP" altLang="en-US"/>
          </a:p>
        </p:txBody>
      </p:sp>
      <p:sp>
        <p:nvSpPr>
          <p:cNvPr id="4" name="スライド イメージ プレースホルダー 3"/>
          <p:cNvSpPr>
            <a:spLocks noGrp="1" noRot="1" noChangeAspect="1"/>
          </p:cNvSpPr>
          <p:nvPr>
            <p:ph type="sldImg" idx="2"/>
          </p:nvPr>
        </p:nvSpPr>
        <p:spPr>
          <a:xfrm>
            <a:off x="423863" y="1241425"/>
            <a:ext cx="5949950" cy="3348038"/>
          </a:xfrm>
          <a:prstGeom prst="rect">
            <a:avLst/>
          </a:prstGeom>
          <a:noFill/>
          <a:ln w="12700">
            <a:solidFill>
              <a:prstClr val="black"/>
            </a:solidFill>
          </a:ln>
        </p:spPr>
        <p:txBody>
          <a:bodyPr vert="horz" lIns="92107" tIns="46053" rIns="92107" bIns="46053" rtlCol="0" anchor="ctr"/>
          <a:lstStyle/>
          <a:p>
            <a:endParaRPr lang="ja-JP" altLang="en-US"/>
          </a:p>
        </p:txBody>
      </p:sp>
      <p:sp>
        <p:nvSpPr>
          <p:cNvPr id="5" name="ノート プレースホルダー 4"/>
          <p:cNvSpPr>
            <a:spLocks noGrp="1"/>
          </p:cNvSpPr>
          <p:nvPr>
            <p:ph type="body" sz="quarter" idx="3"/>
          </p:nvPr>
        </p:nvSpPr>
        <p:spPr>
          <a:xfrm>
            <a:off x="679287" y="4777245"/>
            <a:ext cx="5439102" cy="3908364"/>
          </a:xfrm>
          <a:prstGeom prst="rect">
            <a:avLst/>
          </a:prstGeom>
        </p:spPr>
        <p:txBody>
          <a:bodyPr vert="horz" lIns="92107" tIns="46053" rIns="92107" bIns="4605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28310"/>
            <a:ext cx="2946247" cy="498328"/>
          </a:xfrm>
          <a:prstGeom prst="rect">
            <a:avLst/>
          </a:prstGeom>
        </p:spPr>
        <p:txBody>
          <a:bodyPr vert="horz" lIns="92107" tIns="46053" rIns="92107" bIns="4605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826" y="9428310"/>
            <a:ext cx="2946246" cy="498328"/>
          </a:xfrm>
          <a:prstGeom prst="rect">
            <a:avLst/>
          </a:prstGeom>
        </p:spPr>
        <p:txBody>
          <a:bodyPr vert="horz" lIns="92107" tIns="46053" rIns="92107" bIns="46053" rtlCol="0" anchor="b"/>
          <a:lstStyle>
            <a:lvl1pPr algn="r">
              <a:defRPr sz="1200"/>
            </a:lvl1pPr>
          </a:lstStyle>
          <a:p>
            <a:fld id="{B4A925B9-F895-4FA4-9CD1-C95373965369}" type="slidenum">
              <a:rPr kumimoji="1" lang="ja-JP" altLang="en-US" smtClean="0"/>
              <a:t>‹#›</a:t>
            </a:fld>
            <a:endParaRPr kumimoji="1" lang="ja-JP" altLang="en-US"/>
          </a:p>
        </p:txBody>
      </p:sp>
    </p:spTree>
    <p:extLst>
      <p:ext uri="{BB962C8B-B14F-4D97-AF65-F5344CB8AC3E}">
        <p14:creationId xmlns:p14="http://schemas.microsoft.com/office/powerpoint/2010/main" val="26893526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デュアル教育の目的をよく理解していただくことを念頭に、より良い認定動物看護師を要請するための教育プログラムであることを説明する。</a:t>
            </a:r>
            <a:endParaRPr kumimoji="1" lang="ja-JP" altLang="en-US" dirty="0"/>
          </a:p>
        </p:txBody>
      </p:sp>
      <p:sp>
        <p:nvSpPr>
          <p:cNvPr id="4" name="スライド番号プレースホルダー 3"/>
          <p:cNvSpPr>
            <a:spLocks noGrp="1"/>
          </p:cNvSpPr>
          <p:nvPr>
            <p:ph type="sldNum" sz="quarter" idx="10"/>
          </p:nvPr>
        </p:nvSpPr>
        <p:spPr/>
        <p:txBody>
          <a:bodyPr/>
          <a:lstStyle/>
          <a:p>
            <a:fld id="{B4A925B9-F895-4FA4-9CD1-C95373965369}" type="slidenum">
              <a:rPr kumimoji="1" lang="ja-JP" altLang="en-US" smtClean="0"/>
              <a:t>1</a:t>
            </a:fld>
            <a:endParaRPr kumimoji="1" lang="ja-JP" altLang="en-US"/>
          </a:p>
        </p:txBody>
      </p:sp>
    </p:spTree>
    <p:extLst>
      <p:ext uri="{BB962C8B-B14F-4D97-AF65-F5344CB8AC3E}">
        <p14:creationId xmlns:p14="http://schemas.microsoft.com/office/powerpoint/2010/main" val="658925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動物病院での実習は、今までも展開されており多くの動物病院でも学生の受け入れに協力されてきたが、</a:t>
            </a:r>
            <a:endParaRPr kumimoji="1" lang="en-US" altLang="ja-JP" dirty="0" smtClean="0"/>
          </a:p>
          <a:p>
            <a:r>
              <a:rPr kumimoji="1" lang="ja-JP" altLang="en-US" dirty="0" smtClean="0"/>
              <a:t>その実習の目的の多くは就職につながるインターンシップ実習であったと思われるため、デュアル教育は教育課程の一端として</a:t>
            </a:r>
            <a:endParaRPr kumimoji="1" lang="en-US" altLang="ja-JP" dirty="0" smtClean="0"/>
          </a:p>
          <a:p>
            <a:r>
              <a:rPr kumimoji="1" lang="ja-JP" altLang="en-US" dirty="0" smtClean="0"/>
              <a:t>学習の目的・目標を定め、教育評価を行う必要があることを説明する。</a:t>
            </a:r>
            <a:endParaRPr kumimoji="1" lang="ja-JP" altLang="en-US" dirty="0"/>
          </a:p>
        </p:txBody>
      </p:sp>
      <p:sp>
        <p:nvSpPr>
          <p:cNvPr id="4" name="スライド番号プレースホルダー 3"/>
          <p:cNvSpPr>
            <a:spLocks noGrp="1"/>
          </p:cNvSpPr>
          <p:nvPr>
            <p:ph type="sldNum" sz="quarter" idx="10"/>
          </p:nvPr>
        </p:nvSpPr>
        <p:spPr/>
        <p:txBody>
          <a:bodyPr/>
          <a:lstStyle/>
          <a:p>
            <a:fld id="{B4A925B9-F895-4FA4-9CD1-C95373965369}" type="slidenum">
              <a:rPr kumimoji="1" lang="ja-JP" altLang="en-US" smtClean="0"/>
              <a:t>2</a:t>
            </a:fld>
            <a:endParaRPr kumimoji="1" lang="ja-JP" altLang="en-US"/>
          </a:p>
        </p:txBody>
      </p:sp>
    </p:spTree>
    <p:extLst>
      <p:ext uri="{BB962C8B-B14F-4D97-AF65-F5344CB8AC3E}">
        <p14:creationId xmlns:p14="http://schemas.microsoft.com/office/powerpoint/2010/main" val="2112140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90</a:t>
            </a:r>
            <a:r>
              <a:rPr kumimoji="1" lang="ja-JP" altLang="en-US" dirty="0" smtClean="0"/>
              <a:t>時間の「動物看護総合実習」を</a:t>
            </a:r>
            <a:r>
              <a:rPr kumimoji="1" lang="en-US" altLang="ja-JP" dirty="0" smtClean="0"/>
              <a:t>2</a:t>
            </a:r>
            <a:r>
              <a:rPr kumimoji="1" lang="ja-JP" altLang="en-US" dirty="0" smtClean="0"/>
              <a:t>年間の教育課程の中で</a:t>
            </a:r>
            <a:r>
              <a:rPr kumimoji="1" lang="en-US" altLang="ja-JP" dirty="0" smtClean="0"/>
              <a:t>3</a:t>
            </a:r>
            <a:r>
              <a:rPr kumimoji="1" lang="ja-JP" altLang="en-US" dirty="0" smtClean="0"/>
              <a:t>段階に分けて実習を行うことをモデルケースとし</a:t>
            </a:r>
            <a:endParaRPr kumimoji="1" lang="en-US" altLang="ja-JP" dirty="0" smtClean="0"/>
          </a:p>
          <a:p>
            <a:r>
              <a:rPr kumimoji="1" lang="ja-JP" altLang="en-US" dirty="0" smtClean="0"/>
              <a:t>その</a:t>
            </a:r>
            <a:r>
              <a:rPr kumimoji="1" lang="en-US" altLang="ja-JP" dirty="0" smtClean="0"/>
              <a:t>3</a:t>
            </a:r>
            <a:r>
              <a:rPr kumimoji="1" lang="ja-JP" altLang="en-US" dirty="0" smtClean="0"/>
              <a:t>階層の時期と目的および学習目標を明確にした。</a:t>
            </a:r>
            <a:endParaRPr kumimoji="1" lang="en-US" altLang="ja-JP" dirty="0" smtClean="0"/>
          </a:p>
          <a:p>
            <a:r>
              <a:rPr kumimoji="1" lang="ja-JP" altLang="en-US" dirty="0" smtClean="0"/>
              <a:t>実習受け入れ先の目標に対する評価の視点は、理解型は評価なし、体験型は認定動物看護師として人材要件が的確であるか要素としてコミュニケーション能力を備えているかどうか、実務型は採用時の視点で、将来採用にあたるかどうかという視点で、評価を実施していただく。</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B4A925B9-F895-4FA4-9CD1-C95373965369}" type="slidenum">
              <a:rPr kumimoji="1" lang="ja-JP" altLang="en-US" smtClean="0"/>
              <a:t>3</a:t>
            </a:fld>
            <a:endParaRPr kumimoji="1" lang="ja-JP" altLang="en-US"/>
          </a:p>
        </p:txBody>
      </p:sp>
    </p:spTree>
    <p:extLst>
      <p:ext uri="{BB962C8B-B14F-4D97-AF65-F5344CB8AC3E}">
        <p14:creationId xmlns:p14="http://schemas.microsoft.com/office/powerpoint/2010/main" val="2851374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動物病院実習の関する学習活動は実習前教育から始まり実習、そして実習後にも振り返りを行い、自身の成長度合いや課題点などを見出し、これからの学びに繋げていけるように指導する。</a:t>
            </a:r>
            <a:endParaRPr kumimoji="1" lang="en-US" altLang="ja-JP" dirty="0" smtClean="0"/>
          </a:p>
          <a:p>
            <a:r>
              <a:rPr kumimoji="1" lang="ja-JP" altLang="en-US" dirty="0" smtClean="0"/>
              <a:t>実習時に依頼する内容としては、オリエンテーションの実施と実習指導・評価、実習後のアンケート協力となる。</a:t>
            </a:r>
            <a:endParaRPr kumimoji="1" lang="en-US" altLang="ja-JP" dirty="0" smtClean="0"/>
          </a:p>
          <a:p>
            <a:r>
              <a:rPr kumimoji="1" lang="ja-JP" altLang="en-US" dirty="0" smtClean="0"/>
              <a:t>尚、評価については理解型は含まれないことを伝えること。実習指導時の依頼事項は次項に記載する。</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B4A925B9-F895-4FA4-9CD1-C95373965369}" type="slidenum">
              <a:rPr kumimoji="1" lang="ja-JP" altLang="en-US" smtClean="0"/>
              <a:t>4</a:t>
            </a:fld>
            <a:endParaRPr kumimoji="1" lang="ja-JP" altLang="en-US"/>
          </a:p>
        </p:txBody>
      </p:sp>
    </p:spTree>
    <p:extLst>
      <p:ext uri="{BB962C8B-B14F-4D97-AF65-F5344CB8AC3E}">
        <p14:creationId xmlns:p14="http://schemas.microsoft.com/office/powerpoint/2010/main" val="29956957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各項目については、動物病院側で自由に修正していただくことも可能である。</a:t>
            </a:r>
            <a:endParaRPr kumimoji="1" lang="en-US" altLang="ja-JP" dirty="0" smtClean="0"/>
          </a:p>
          <a:p>
            <a:r>
              <a:rPr kumimoji="1" lang="ja-JP" altLang="en-US" dirty="0" smtClean="0"/>
              <a:t>オリエンテーションについては、同じ実習生が継続実習となった場合は、省くことも可。</a:t>
            </a:r>
            <a:endParaRPr kumimoji="1" lang="en-US" altLang="ja-JP" dirty="0" smtClean="0"/>
          </a:p>
          <a:p>
            <a:r>
              <a:rPr kumimoji="1" lang="ja-JP" altLang="en-US" dirty="0" smtClean="0"/>
              <a:t>実際の実習項目については、何を実習項目として行ったのかを、「動物看護総合実習」実習項目チェックリストにて記録を行う。</a:t>
            </a:r>
            <a:endParaRPr kumimoji="1" lang="ja-JP" altLang="en-US" dirty="0"/>
          </a:p>
        </p:txBody>
      </p:sp>
      <p:sp>
        <p:nvSpPr>
          <p:cNvPr id="4" name="スライド番号プレースホルダー 3"/>
          <p:cNvSpPr>
            <a:spLocks noGrp="1"/>
          </p:cNvSpPr>
          <p:nvPr>
            <p:ph type="sldNum" sz="quarter" idx="10"/>
          </p:nvPr>
        </p:nvSpPr>
        <p:spPr/>
        <p:txBody>
          <a:bodyPr/>
          <a:lstStyle/>
          <a:p>
            <a:fld id="{B4A925B9-F895-4FA4-9CD1-C95373965369}" type="slidenum">
              <a:rPr kumimoji="1" lang="ja-JP" altLang="en-US" smtClean="0"/>
              <a:t>5</a:t>
            </a:fld>
            <a:endParaRPr kumimoji="1" lang="ja-JP" altLang="en-US"/>
          </a:p>
        </p:txBody>
      </p:sp>
    </p:spTree>
    <p:extLst>
      <p:ext uri="{BB962C8B-B14F-4D97-AF65-F5344CB8AC3E}">
        <p14:creationId xmlns:p14="http://schemas.microsoft.com/office/powerpoint/2010/main" val="18792850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学習成果指標は</a:t>
            </a:r>
            <a:r>
              <a:rPr kumimoji="1" lang="en-US" altLang="ja-JP" dirty="0" smtClean="0"/>
              <a:t>5</a:t>
            </a:r>
            <a:r>
              <a:rPr kumimoji="1" lang="ja-JP" altLang="en-US" dirty="0" smtClean="0"/>
              <a:t>項目とし、そのなかの「職務上の技能」について</a:t>
            </a:r>
            <a:r>
              <a:rPr kumimoji="1" lang="en-US" altLang="ja-JP" dirty="0" smtClean="0"/>
              <a:t>4</a:t>
            </a:r>
            <a:r>
              <a:rPr kumimoji="1" lang="ja-JP" altLang="en-US" dirty="0" smtClean="0"/>
              <a:t>カテゴリーに分け＊専門実践技能＊対人技能＊分析技能＊リーダーシップと管理技能の評価を受け入れ側に担当して頂きたい。</a:t>
            </a:r>
            <a:endParaRPr kumimoji="1" lang="en-US" altLang="ja-JP" dirty="0" smtClean="0"/>
          </a:p>
          <a:p>
            <a:endParaRPr kumimoji="1" lang="en-US" altLang="ja-JP" dirty="0" smtClean="0"/>
          </a:p>
          <a:p>
            <a:r>
              <a:rPr kumimoji="1" lang="ja-JP" altLang="en-US" dirty="0" smtClean="0"/>
              <a:t>職務上の技能である</a:t>
            </a:r>
            <a:r>
              <a:rPr kumimoji="1" lang="en-US" altLang="ja-JP" dirty="0" smtClean="0"/>
              <a:t>4</a:t>
            </a:r>
            <a:r>
              <a:rPr kumimoji="1" lang="ja-JP" altLang="en-US" dirty="0" err="1" smtClean="0"/>
              <a:t>つの</a:t>
            </a:r>
            <a:r>
              <a:rPr kumimoji="1" lang="ja-JP" altLang="en-US" dirty="0" smtClean="0"/>
              <a:t>評価カテゴリーを含む</a:t>
            </a:r>
            <a:r>
              <a:rPr kumimoji="1" lang="en-US" altLang="ja-JP" dirty="0" smtClean="0"/>
              <a:t>8</a:t>
            </a:r>
            <a:r>
              <a:rPr kumimoji="1" lang="ja-JP" altLang="en-US" dirty="0" err="1" smtClean="0"/>
              <a:t>つの</a:t>
            </a:r>
            <a:r>
              <a:rPr kumimoji="1" lang="ja-JP" altLang="en-US" dirty="0" smtClean="0"/>
              <a:t>評価分類は、</a:t>
            </a:r>
            <a:r>
              <a:rPr kumimoji="1" lang="en-US" altLang="ja-JP" dirty="0" smtClean="0"/>
              <a:t>NQF</a:t>
            </a:r>
            <a:r>
              <a:rPr kumimoji="1" lang="ja-JP" altLang="en-US" dirty="0" smtClean="0"/>
              <a:t>からの流用となっており、国際基準を重視した。</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B4A925B9-F895-4FA4-9CD1-C95373965369}" type="slidenum">
              <a:rPr kumimoji="1" lang="ja-JP" altLang="en-US" smtClean="0"/>
              <a:t>6</a:t>
            </a:fld>
            <a:endParaRPr kumimoji="1" lang="ja-JP" altLang="en-US"/>
          </a:p>
        </p:txBody>
      </p:sp>
    </p:spTree>
    <p:extLst>
      <p:ext uri="{BB962C8B-B14F-4D97-AF65-F5344CB8AC3E}">
        <p14:creationId xmlns:p14="http://schemas.microsoft.com/office/powerpoint/2010/main" val="30191617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評価段階は４（優）３（良）</a:t>
            </a:r>
            <a:r>
              <a:rPr kumimoji="1" lang="en-US" altLang="ja-JP" dirty="0" smtClean="0"/>
              <a:t>2</a:t>
            </a:r>
            <a:r>
              <a:rPr kumimoji="1" lang="ja-JP" altLang="en-US" dirty="0" smtClean="0"/>
              <a:t>（可）　１（不可）</a:t>
            </a:r>
            <a:endParaRPr kumimoji="1" lang="ja-JP" altLang="en-US" dirty="0"/>
          </a:p>
        </p:txBody>
      </p:sp>
      <p:sp>
        <p:nvSpPr>
          <p:cNvPr id="4" name="スライド番号プレースホルダー 3"/>
          <p:cNvSpPr>
            <a:spLocks noGrp="1"/>
          </p:cNvSpPr>
          <p:nvPr>
            <p:ph type="sldNum" sz="quarter" idx="10"/>
          </p:nvPr>
        </p:nvSpPr>
        <p:spPr/>
        <p:txBody>
          <a:bodyPr/>
          <a:lstStyle/>
          <a:p>
            <a:fld id="{B4A925B9-F895-4FA4-9CD1-C95373965369}" type="slidenum">
              <a:rPr kumimoji="1" lang="ja-JP" altLang="en-US" smtClean="0"/>
              <a:t>7</a:t>
            </a:fld>
            <a:endParaRPr kumimoji="1" lang="ja-JP" altLang="en-US"/>
          </a:p>
        </p:txBody>
      </p:sp>
    </p:spTree>
    <p:extLst>
      <p:ext uri="{BB962C8B-B14F-4D97-AF65-F5344CB8AC3E}">
        <p14:creationId xmlns:p14="http://schemas.microsoft.com/office/powerpoint/2010/main" val="14538878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実習に関する教育支援ツールを整備した。</a:t>
            </a:r>
            <a:endParaRPr kumimoji="1" lang="en-US" altLang="ja-JP" dirty="0" smtClean="0"/>
          </a:p>
          <a:p>
            <a:r>
              <a:rPr kumimoji="1" lang="ja-JP" altLang="en-US" dirty="0" smtClean="0"/>
              <a:t>各教育支援ツールの紹介（利用目的・内容構成・利用時期・特記事項など）</a:t>
            </a:r>
            <a:endParaRPr kumimoji="1" lang="en-US" altLang="ja-JP" dirty="0" smtClean="0"/>
          </a:p>
          <a:p>
            <a:r>
              <a:rPr kumimoji="1" lang="ja-JP" altLang="en-US" dirty="0" smtClean="0"/>
              <a:t>「動物看護総合実習」プログラム評価・改善資料（アンケート）については、実習終了後にお願いする。</a:t>
            </a:r>
          </a:p>
          <a:p>
            <a:endParaRPr kumimoji="1" lang="ja-JP" altLang="en-US" dirty="0"/>
          </a:p>
        </p:txBody>
      </p:sp>
      <p:sp>
        <p:nvSpPr>
          <p:cNvPr id="4" name="スライド番号プレースホルダー 3"/>
          <p:cNvSpPr>
            <a:spLocks noGrp="1"/>
          </p:cNvSpPr>
          <p:nvPr>
            <p:ph type="sldNum" sz="quarter" idx="10"/>
          </p:nvPr>
        </p:nvSpPr>
        <p:spPr/>
        <p:txBody>
          <a:bodyPr/>
          <a:lstStyle/>
          <a:p>
            <a:fld id="{B4A925B9-F895-4FA4-9CD1-C95373965369}" type="slidenum">
              <a:rPr kumimoji="1" lang="ja-JP" altLang="en-US" smtClean="0"/>
              <a:t>8</a:t>
            </a:fld>
            <a:endParaRPr kumimoji="1" lang="ja-JP" altLang="en-US"/>
          </a:p>
        </p:txBody>
      </p:sp>
    </p:spTree>
    <p:extLst>
      <p:ext uri="{BB962C8B-B14F-4D97-AF65-F5344CB8AC3E}">
        <p14:creationId xmlns:p14="http://schemas.microsoft.com/office/powerpoint/2010/main" val="12020635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66241C5-4575-479B-8ECA-A32E926EE545}" type="datetimeFigureOut">
              <a:rPr kumimoji="1" lang="ja-JP" altLang="en-US" smtClean="0"/>
              <a:t>2020/1/31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D414EA-3E12-4F31-BA5F-4E72273118BB}" type="slidenum">
              <a:rPr kumimoji="1" lang="ja-JP" altLang="en-US" smtClean="0"/>
              <a:t>‹#›</a:t>
            </a:fld>
            <a:endParaRPr kumimoji="1" lang="ja-JP" altLang="en-US"/>
          </a:p>
        </p:txBody>
      </p:sp>
    </p:spTree>
    <p:extLst>
      <p:ext uri="{BB962C8B-B14F-4D97-AF65-F5344CB8AC3E}">
        <p14:creationId xmlns:p14="http://schemas.microsoft.com/office/powerpoint/2010/main" val="3252075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66241C5-4575-479B-8ECA-A32E926EE545}" type="datetimeFigureOut">
              <a:rPr kumimoji="1" lang="ja-JP" altLang="en-US" smtClean="0"/>
              <a:t>2020/1/31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D414EA-3E12-4F31-BA5F-4E72273118BB}" type="slidenum">
              <a:rPr kumimoji="1" lang="ja-JP" altLang="en-US" smtClean="0"/>
              <a:t>‹#›</a:t>
            </a:fld>
            <a:endParaRPr kumimoji="1" lang="ja-JP" altLang="en-US"/>
          </a:p>
        </p:txBody>
      </p:sp>
    </p:spTree>
    <p:extLst>
      <p:ext uri="{BB962C8B-B14F-4D97-AF65-F5344CB8AC3E}">
        <p14:creationId xmlns:p14="http://schemas.microsoft.com/office/powerpoint/2010/main" val="4221091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66241C5-4575-479B-8ECA-A32E926EE545}" type="datetimeFigureOut">
              <a:rPr kumimoji="1" lang="ja-JP" altLang="en-US" smtClean="0"/>
              <a:t>2020/1/31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D414EA-3E12-4F31-BA5F-4E72273118BB}" type="slidenum">
              <a:rPr kumimoji="1" lang="ja-JP" altLang="en-US" smtClean="0"/>
              <a:t>‹#›</a:t>
            </a:fld>
            <a:endParaRPr kumimoji="1" lang="ja-JP" altLang="en-US"/>
          </a:p>
        </p:txBody>
      </p:sp>
    </p:spTree>
    <p:extLst>
      <p:ext uri="{BB962C8B-B14F-4D97-AF65-F5344CB8AC3E}">
        <p14:creationId xmlns:p14="http://schemas.microsoft.com/office/powerpoint/2010/main" val="3512583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66241C5-4575-479B-8ECA-A32E926EE545}" type="datetimeFigureOut">
              <a:rPr kumimoji="1" lang="ja-JP" altLang="en-US" smtClean="0"/>
              <a:t>2020/1/31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D414EA-3E12-4F31-BA5F-4E72273118BB}" type="slidenum">
              <a:rPr kumimoji="1" lang="ja-JP" altLang="en-US" smtClean="0"/>
              <a:t>‹#›</a:t>
            </a:fld>
            <a:endParaRPr kumimoji="1" lang="ja-JP" altLang="en-US"/>
          </a:p>
        </p:txBody>
      </p:sp>
    </p:spTree>
    <p:extLst>
      <p:ext uri="{BB962C8B-B14F-4D97-AF65-F5344CB8AC3E}">
        <p14:creationId xmlns:p14="http://schemas.microsoft.com/office/powerpoint/2010/main" val="3296352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66241C5-4575-479B-8ECA-A32E926EE545}" type="datetimeFigureOut">
              <a:rPr kumimoji="1" lang="ja-JP" altLang="en-US" smtClean="0"/>
              <a:t>2020/1/31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D414EA-3E12-4F31-BA5F-4E72273118BB}" type="slidenum">
              <a:rPr kumimoji="1" lang="ja-JP" altLang="en-US" smtClean="0"/>
              <a:t>‹#›</a:t>
            </a:fld>
            <a:endParaRPr kumimoji="1" lang="ja-JP" altLang="en-US"/>
          </a:p>
        </p:txBody>
      </p:sp>
    </p:spTree>
    <p:extLst>
      <p:ext uri="{BB962C8B-B14F-4D97-AF65-F5344CB8AC3E}">
        <p14:creationId xmlns:p14="http://schemas.microsoft.com/office/powerpoint/2010/main" val="2812192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66241C5-4575-479B-8ECA-A32E926EE545}" type="datetimeFigureOut">
              <a:rPr kumimoji="1" lang="ja-JP" altLang="en-US" smtClean="0"/>
              <a:t>2020/1/31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ED414EA-3E12-4F31-BA5F-4E72273118BB}" type="slidenum">
              <a:rPr kumimoji="1" lang="ja-JP" altLang="en-US" smtClean="0"/>
              <a:t>‹#›</a:t>
            </a:fld>
            <a:endParaRPr kumimoji="1" lang="ja-JP" altLang="en-US"/>
          </a:p>
        </p:txBody>
      </p:sp>
    </p:spTree>
    <p:extLst>
      <p:ext uri="{BB962C8B-B14F-4D97-AF65-F5344CB8AC3E}">
        <p14:creationId xmlns:p14="http://schemas.microsoft.com/office/powerpoint/2010/main" val="3898493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66241C5-4575-479B-8ECA-A32E926EE545}" type="datetimeFigureOut">
              <a:rPr kumimoji="1" lang="ja-JP" altLang="en-US" smtClean="0"/>
              <a:t>2020/1/31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ED414EA-3E12-4F31-BA5F-4E72273118BB}" type="slidenum">
              <a:rPr kumimoji="1" lang="ja-JP" altLang="en-US" smtClean="0"/>
              <a:t>‹#›</a:t>
            </a:fld>
            <a:endParaRPr kumimoji="1" lang="ja-JP" altLang="en-US"/>
          </a:p>
        </p:txBody>
      </p:sp>
    </p:spTree>
    <p:extLst>
      <p:ext uri="{BB962C8B-B14F-4D97-AF65-F5344CB8AC3E}">
        <p14:creationId xmlns:p14="http://schemas.microsoft.com/office/powerpoint/2010/main" val="3669391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66241C5-4575-479B-8ECA-A32E926EE545}" type="datetimeFigureOut">
              <a:rPr kumimoji="1" lang="ja-JP" altLang="en-US" smtClean="0"/>
              <a:t>2020/1/31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ED414EA-3E12-4F31-BA5F-4E72273118BB}" type="slidenum">
              <a:rPr kumimoji="1" lang="ja-JP" altLang="en-US" smtClean="0"/>
              <a:t>‹#›</a:t>
            </a:fld>
            <a:endParaRPr kumimoji="1" lang="ja-JP" altLang="en-US"/>
          </a:p>
        </p:txBody>
      </p:sp>
    </p:spTree>
    <p:extLst>
      <p:ext uri="{BB962C8B-B14F-4D97-AF65-F5344CB8AC3E}">
        <p14:creationId xmlns:p14="http://schemas.microsoft.com/office/powerpoint/2010/main" val="445773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66241C5-4575-479B-8ECA-A32E926EE545}" type="datetimeFigureOut">
              <a:rPr kumimoji="1" lang="ja-JP" altLang="en-US" smtClean="0"/>
              <a:t>2020/1/31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ED414EA-3E12-4F31-BA5F-4E72273118BB}" type="slidenum">
              <a:rPr kumimoji="1" lang="ja-JP" altLang="en-US" smtClean="0"/>
              <a:t>‹#›</a:t>
            </a:fld>
            <a:endParaRPr kumimoji="1" lang="ja-JP" altLang="en-US"/>
          </a:p>
        </p:txBody>
      </p:sp>
    </p:spTree>
    <p:extLst>
      <p:ext uri="{BB962C8B-B14F-4D97-AF65-F5344CB8AC3E}">
        <p14:creationId xmlns:p14="http://schemas.microsoft.com/office/powerpoint/2010/main" val="1505368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66241C5-4575-479B-8ECA-A32E926EE545}" type="datetimeFigureOut">
              <a:rPr kumimoji="1" lang="ja-JP" altLang="en-US" smtClean="0"/>
              <a:t>2020/1/31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ED414EA-3E12-4F31-BA5F-4E72273118BB}" type="slidenum">
              <a:rPr kumimoji="1" lang="ja-JP" altLang="en-US" smtClean="0"/>
              <a:t>‹#›</a:t>
            </a:fld>
            <a:endParaRPr kumimoji="1" lang="ja-JP" altLang="en-US"/>
          </a:p>
        </p:txBody>
      </p:sp>
    </p:spTree>
    <p:extLst>
      <p:ext uri="{BB962C8B-B14F-4D97-AF65-F5344CB8AC3E}">
        <p14:creationId xmlns:p14="http://schemas.microsoft.com/office/powerpoint/2010/main" val="942217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66241C5-4575-479B-8ECA-A32E926EE545}" type="datetimeFigureOut">
              <a:rPr kumimoji="1" lang="ja-JP" altLang="en-US" smtClean="0"/>
              <a:t>2020/1/31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ED414EA-3E12-4F31-BA5F-4E72273118BB}" type="slidenum">
              <a:rPr kumimoji="1" lang="ja-JP" altLang="en-US" smtClean="0"/>
              <a:t>‹#›</a:t>
            </a:fld>
            <a:endParaRPr kumimoji="1" lang="ja-JP" altLang="en-US"/>
          </a:p>
        </p:txBody>
      </p:sp>
    </p:spTree>
    <p:extLst>
      <p:ext uri="{BB962C8B-B14F-4D97-AF65-F5344CB8AC3E}">
        <p14:creationId xmlns:p14="http://schemas.microsoft.com/office/powerpoint/2010/main" val="489756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6241C5-4575-479B-8ECA-A32E926EE545}" type="datetimeFigureOut">
              <a:rPr kumimoji="1" lang="ja-JP" altLang="en-US" smtClean="0"/>
              <a:t>2020/1/31</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D414EA-3E12-4F31-BA5F-4E72273118BB}" type="slidenum">
              <a:rPr kumimoji="1" lang="ja-JP" altLang="en-US" smtClean="0"/>
              <a:t>‹#›</a:t>
            </a:fld>
            <a:endParaRPr kumimoji="1" lang="ja-JP" altLang="en-US"/>
          </a:p>
        </p:txBody>
      </p:sp>
    </p:spTree>
    <p:extLst>
      <p:ext uri="{BB962C8B-B14F-4D97-AF65-F5344CB8AC3E}">
        <p14:creationId xmlns:p14="http://schemas.microsoft.com/office/powerpoint/2010/main" val="1438623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57220" y="269513"/>
            <a:ext cx="10409055" cy="1294592"/>
          </a:xfrm>
        </p:spPr>
        <p:txBody>
          <a:bodyPr>
            <a:normAutofit/>
          </a:bodyPr>
          <a:lstStyle/>
          <a:p>
            <a:r>
              <a:rPr lang="en-US" altLang="ja-JP" sz="4000" dirty="0" smtClean="0">
                <a:latin typeface="UD デジタル 教科書体 N-R" panose="02020400000000000000" pitchFamily="17" charset="-128"/>
                <a:ea typeface="UD デジタル 教科書体 N-R" panose="02020400000000000000" pitchFamily="17" charset="-128"/>
              </a:rPr>
              <a:t/>
            </a:r>
            <a:br>
              <a:rPr lang="en-US" altLang="ja-JP" sz="4000" dirty="0" smtClean="0">
                <a:latin typeface="UD デジタル 教科書体 N-R" panose="02020400000000000000" pitchFamily="17" charset="-128"/>
                <a:ea typeface="UD デジタル 教科書体 N-R" panose="02020400000000000000" pitchFamily="17" charset="-128"/>
              </a:rPr>
            </a:br>
            <a:r>
              <a:rPr lang="ja-JP" altLang="en-US" sz="4000" dirty="0" smtClean="0">
                <a:latin typeface="ＭＳ ゴシック" panose="020B0609070205080204" pitchFamily="49" charset="-128"/>
                <a:ea typeface="ＭＳ ゴシック" panose="020B0609070205080204" pitchFamily="49" charset="-128"/>
              </a:rPr>
              <a:t>「動物看護総合実習」提案書</a:t>
            </a:r>
            <a:endParaRPr kumimoji="1" lang="ja-JP" altLang="en-US" dirty="0">
              <a:latin typeface="ＭＳ ゴシック" panose="020B0609070205080204" pitchFamily="49" charset="-128"/>
              <a:ea typeface="ＭＳ ゴシック" panose="020B0609070205080204" pitchFamily="49" charset="-128"/>
            </a:endParaRPr>
          </a:p>
        </p:txBody>
      </p:sp>
      <p:sp>
        <p:nvSpPr>
          <p:cNvPr id="3" name="サブタイトル 2"/>
          <p:cNvSpPr>
            <a:spLocks noGrp="1"/>
          </p:cNvSpPr>
          <p:nvPr>
            <p:ph type="subTitle" idx="1"/>
          </p:nvPr>
        </p:nvSpPr>
        <p:spPr>
          <a:xfrm>
            <a:off x="5323573" y="1804152"/>
            <a:ext cx="5923547" cy="767397"/>
          </a:xfrm>
        </p:spPr>
        <p:txBody>
          <a:bodyPr>
            <a:noAutofit/>
          </a:bodyPr>
          <a:lstStyle/>
          <a:p>
            <a:pPr algn="l"/>
            <a:r>
              <a:rPr kumimoji="1" lang="ja-JP" altLang="en-US" sz="1200" dirty="0" smtClean="0">
                <a:latin typeface="ＭＳ ゴシック" panose="020B0609070205080204" pitchFamily="49" charset="-128"/>
                <a:ea typeface="ＭＳ ゴシック" panose="020B0609070205080204" pitchFamily="49" charset="-128"/>
              </a:rPr>
              <a:t>文部科学省委託事業　専修学校デュアル教育</a:t>
            </a:r>
            <a:endParaRPr kumimoji="1" lang="en-US" altLang="ja-JP" sz="1200" dirty="0" smtClean="0">
              <a:latin typeface="ＭＳ ゴシック" panose="020B0609070205080204" pitchFamily="49" charset="-128"/>
              <a:ea typeface="ＭＳ ゴシック" panose="020B0609070205080204" pitchFamily="49" charset="-128"/>
            </a:endParaRPr>
          </a:p>
          <a:p>
            <a:pPr algn="l"/>
            <a:r>
              <a:rPr lang="ja-JP" altLang="en-US" sz="1200" dirty="0" smtClean="0">
                <a:latin typeface="ＭＳ ゴシック" panose="020B0609070205080204" pitchFamily="49" charset="-128"/>
                <a:ea typeface="ＭＳ ゴシック" panose="020B0609070205080204" pitchFamily="49" charset="-128"/>
              </a:rPr>
              <a:t>認定動物看護師養成における効果的な連携事業を行うためのガイドライン作成事業</a:t>
            </a:r>
            <a:r>
              <a:rPr kumimoji="1" lang="ja-JP" altLang="en-US" sz="1200" dirty="0" smtClean="0">
                <a:latin typeface="ＭＳ ゴシック" panose="020B0609070205080204" pitchFamily="49" charset="-128"/>
                <a:ea typeface="ＭＳ ゴシック" panose="020B0609070205080204" pitchFamily="49" charset="-128"/>
              </a:rPr>
              <a:t>　</a:t>
            </a:r>
            <a:endParaRPr kumimoji="1" lang="en-US" altLang="ja-JP" sz="1200" dirty="0" smtClean="0">
              <a:latin typeface="ＭＳ ゴシック" panose="020B0609070205080204" pitchFamily="49" charset="-128"/>
              <a:ea typeface="ＭＳ ゴシック" panose="020B0609070205080204" pitchFamily="49" charset="-128"/>
            </a:endParaRPr>
          </a:p>
          <a:p>
            <a:pPr algn="l"/>
            <a:r>
              <a:rPr kumimoji="1" lang="ja-JP" altLang="en-US" sz="1200" dirty="0" smtClean="0">
                <a:latin typeface="ＭＳ ゴシック" panose="020B0609070205080204" pitchFamily="49" charset="-128"/>
                <a:ea typeface="ＭＳ ゴシック" panose="020B0609070205080204" pitchFamily="49" charset="-128"/>
              </a:rPr>
              <a:t>　　　</a:t>
            </a:r>
            <a:r>
              <a:rPr lang="ja-JP" altLang="en-US" sz="1200" dirty="0" smtClean="0">
                <a:latin typeface="ＭＳ ゴシック" panose="020B0609070205080204" pitchFamily="49" charset="-128"/>
                <a:ea typeface="ＭＳ ゴシック" panose="020B0609070205080204" pitchFamily="49" charset="-128"/>
              </a:rPr>
              <a:t>　</a:t>
            </a:r>
            <a:r>
              <a:rPr kumimoji="1" lang="ja-JP" altLang="en-US" sz="1200" dirty="0" smtClean="0">
                <a:latin typeface="ＭＳ ゴシック" panose="020B0609070205080204" pitchFamily="49" charset="-128"/>
                <a:ea typeface="ＭＳ ゴシック" panose="020B0609070205080204" pitchFamily="49" charset="-128"/>
              </a:rPr>
              <a:t>　一般社団法人　全国動物教育協会</a:t>
            </a:r>
            <a:endParaRPr kumimoji="1" lang="ja-JP" altLang="en-US" sz="1200" dirty="0">
              <a:latin typeface="ＭＳ ゴシック" panose="020B0609070205080204" pitchFamily="49" charset="-128"/>
              <a:ea typeface="ＭＳ ゴシック" panose="020B0609070205080204" pitchFamily="49" charset="-128"/>
            </a:endParaRPr>
          </a:p>
        </p:txBody>
      </p:sp>
      <p:sp>
        <p:nvSpPr>
          <p:cNvPr id="5" name="サブタイトル 2"/>
          <p:cNvSpPr txBox="1">
            <a:spLocks/>
          </p:cNvSpPr>
          <p:nvPr/>
        </p:nvSpPr>
        <p:spPr>
          <a:xfrm>
            <a:off x="1591378" y="3546108"/>
            <a:ext cx="8827170" cy="2213810"/>
          </a:xfrm>
          <a:prstGeom prst="rect">
            <a:avLst/>
          </a:prstGeom>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dirty="0" smtClean="0">
                <a:latin typeface="UD デジタル 教科書体 N-R" panose="02020400000000000000" pitchFamily="17" charset="-128"/>
                <a:ea typeface="UD デジタル 教科書体 N-R" panose="02020400000000000000" pitchFamily="17" charset="-128"/>
              </a:rPr>
              <a:t>　</a:t>
            </a:r>
            <a:r>
              <a:rPr lang="ja-JP" altLang="en-US" sz="2200" dirty="0" smtClean="0">
                <a:latin typeface="ＭＳ ゴシック" panose="020B0609070205080204" pitchFamily="49" charset="-128"/>
                <a:ea typeface="ＭＳ ゴシック" panose="020B0609070205080204" pitchFamily="49" charset="-128"/>
              </a:rPr>
              <a:t>専修学校デュアル教育とは</a:t>
            </a:r>
            <a:endParaRPr lang="en-US" altLang="ja-JP" sz="2200" dirty="0" smtClean="0">
              <a:latin typeface="ＭＳ ゴシック" panose="020B0609070205080204" pitchFamily="49" charset="-128"/>
              <a:ea typeface="ＭＳ ゴシック" panose="020B0609070205080204" pitchFamily="49" charset="-128"/>
            </a:endParaRPr>
          </a:p>
          <a:p>
            <a:pPr algn="l">
              <a:lnSpc>
                <a:spcPct val="120000"/>
              </a:lnSpc>
            </a:pPr>
            <a:r>
              <a:rPr lang="ja-JP" altLang="en-US" sz="2200" dirty="0" smtClean="0">
                <a:latin typeface="ＭＳ ゴシック" panose="020B0609070205080204" pitchFamily="49" charset="-128"/>
                <a:ea typeface="ＭＳ ゴシック" panose="020B0609070205080204" pitchFamily="49" charset="-128"/>
              </a:rPr>
              <a:t>認定動物看護師養成における実践的な教育・職業能力開発の仕組みとして、動物病院での実習と専修学校での講義等の教育を組み合わせて実施することにより一人前の職業人に育てる仕組みを指します。</a:t>
            </a:r>
            <a:endParaRPr lang="en-US" altLang="ja-JP" sz="2200" dirty="0" smtClean="0">
              <a:latin typeface="ＭＳ ゴシック" panose="020B0609070205080204" pitchFamily="49" charset="-128"/>
              <a:ea typeface="ＭＳ ゴシック" panose="020B0609070205080204" pitchFamily="49" charset="-128"/>
            </a:endParaRPr>
          </a:p>
          <a:p>
            <a:pPr algn="l">
              <a:lnSpc>
                <a:spcPct val="120000"/>
              </a:lnSpc>
            </a:pPr>
            <a:r>
              <a:rPr lang="ja-JP" altLang="en-US" sz="2200" dirty="0" smtClean="0">
                <a:latin typeface="ＭＳ ゴシック" panose="020B0609070205080204" pitchFamily="49" charset="-128"/>
                <a:ea typeface="ＭＳ ゴシック" panose="020B0609070205080204" pitchFamily="49" charset="-128"/>
              </a:rPr>
              <a:t>（注）</a:t>
            </a:r>
            <a:endParaRPr lang="en-US" altLang="ja-JP" sz="2200" dirty="0" smtClean="0">
              <a:latin typeface="ＭＳ ゴシック" panose="020B0609070205080204" pitchFamily="49" charset="-128"/>
              <a:ea typeface="ＭＳ ゴシック" panose="020B0609070205080204" pitchFamily="49" charset="-128"/>
            </a:endParaRPr>
          </a:p>
          <a:p>
            <a:pPr algn="l">
              <a:lnSpc>
                <a:spcPct val="120000"/>
              </a:lnSpc>
            </a:pPr>
            <a:r>
              <a:rPr lang="ja-JP" altLang="en-US" sz="2200" dirty="0" smtClean="0">
                <a:latin typeface="ＭＳ ゴシック" panose="020B0609070205080204" pitchFamily="49" charset="-128"/>
                <a:ea typeface="ＭＳ ゴシック" panose="020B0609070205080204" pitchFamily="49" charset="-128"/>
              </a:rPr>
              <a:t>デュアル教育は、動物病院等での実務（実習）と専修学校で行う教育（講義）が、連携・連結した総合的な教育プログラムになります。そのためデュアル教育を教育課程の中で明確に位置付ける必要があります。</a:t>
            </a:r>
            <a:r>
              <a:rPr lang="ja-JP" altLang="en-US" dirty="0" smtClean="0">
                <a:latin typeface="ＭＳ ゴシック" panose="020B0609070205080204" pitchFamily="49" charset="-128"/>
                <a:ea typeface="ＭＳ ゴシック" panose="020B0609070205080204" pitchFamily="49" charset="-128"/>
              </a:rPr>
              <a:t>　</a:t>
            </a:r>
            <a:endParaRPr lang="ja-JP" altLang="en-US"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0107085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楕円 6"/>
          <p:cNvSpPr/>
          <p:nvPr/>
        </p:nvSpPr>
        <p:spPr>
          <a:xfrm>
            <a:off x="894277" y="3111343"/>
            <a:ext cx="7315200" cy="1076046"/>
          </a:xfrm>
          <a:prstGeom prst="ellipse">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楕円 5"/>
          <p:cNvSpPr/>
          <p:nvPr/>
        </p:nvSpPr>
        <p:spPr>
          <a:xfrm>
            <a:off x="715470" y="978453"/>
            <a:ext cx="7388028" cy="113557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title"/>
          </p:nvPr>
        </p:nvSpPr>
        <p:spPr>
          <a:xfrm>
            <a:off x="894277" y="1198100"/>
            <a:ext cx="6799829" cy="823206"/>
          </a:xfrm>
        </p:spPr>
        <p:txBody>
          <a:bodyPr>
            <a:normAutofit fontScale="90000"/>
          </a:bodyPr>
          <a:lstStyle/>
          <a:p>
            <a:pPr algn="ctr"/>
            <a:r>
              <a:rPr kumimoji="1" lang="ja-JP" altLang="en-US" dirty="0" smtClean="0">
                <a:latin typeface="ＭＳ ゴシック" panose="020B0609070205080204" pitchFamily="49" charset="-128"/>
                <a:ea typeface="ＭＳ ゴシック" panose="020B0609070205080204" pitchFamily="49" charset="-128"/>
              </a:rPr>
              <a:t>「動物病院実習」いままで</a:t>
            </a:r>
            <a:endParaRPr kumimoji="1" lang="ja-JP" altLang="en-US" dirty="0">
              <a:latin typeface="ＭＳ ゴシック" panose="020B0609070205080204" pitchFamily="49" charset="-128"/>
              <a:ea typeface="ＭＳ ゴシック" panose="020B0609070205080204" pitchFamily="49" charset="-128"/>
            </a:endParaRPr>
          </a:p>
        </p:txBody>
      </p:sp>
      <p:sp>
        <p:nvSpPr>
          <p:cNvPr id="3" name="テキスト ボックス 2"/>
          <p:cNvSpPr txBox="1"/>
          <p:nvPr/>
        </p:nvSpPr>
        <p:spPr>
          <a:xfrm>
            <a:off x="8752867" y="978453"/>
            <a:ext cx="3052081" cy="1015663"/>
          </a:xfrm>
          <a:prstGeom prst="rect">
            <a:avLst/>
          </a:prstGeom>
          <a:noFill/>
        </p:spPr>
        <p:txBody>
          <a:bodyPr wrap="square" rtlCol="0">
            <a:spAutoFit/>
          </a:bodyPr>
          <a:lstStyle/>
          <a:p>
            <a:pPr algn="ctr"/>
            <a:r>
              <a:rPr kumimoji="1" lang="ja-JP" altLang="en-US" sz="2000" spc="130" dirty="0" smtClean="0">
                <a:latin typeface="ＭＳ ゴシック" panose="020B0609070205080204" pitchFamily="49" charset="-128"/>
                <a:ea typeface="ＭＳ ゴシック" panose="020B0609070205080204" pitchFamily="49" charset="-128"/>
              </a:rPr>
              <a:t>就職活動</a:t>
            </a:r>
            <a:endParaRPr kumimoji="1" lang="en-US" altLang="ja-JP" sz="2000" spc="130" dirty="0" smtClean="0">
              <a:latin typeface="ＭＳ ゴシック" panose="020B0609070205080204" pitchFamily="49" charset="-128"/>
              <a:ea typeface="ＭＳ ゴシック" panose="020B0609070205080204" pitchFamily="49" charset="-128"/>
            </a:endParaRPr>
          </a:p>
          <a:p>
            <a:pPr algn="ctr"/>
            <a:r>
              <a:rPr kumimoji="1" lang="en-US" altLang="ja-JP" sz="2000" spc="130" dirty="0" smtClean="0">
                <a:latin typeface="ＭＳ ゴシック" panose="020B0609070205080204" pitchFamily="49" charset="-128"/>
                <a:ea typeface="ＭＳ ゴシック" panose="020B0609070205080204" pitchFamily="49" charset="-128"/>
              </a:rPr>
              <a:t>or</a:t>
            </a:r>
          </a:p>
          <a:p>
            <a:pPr algn="ctr"/>
            <a:r>
              <a:rPr kumimoji="1" lang="ja-JP" altLang="en-US" sz="2000" spc="130" dirty="0" smtClean="0">
                <a:latin typeface="ＭＳ ゴシック" panose="020B0609070205080204" pitchFamily="49" charset="-128"/>
                <a:ea typeface="ＭＳ ゴシック" panose="020B0609070205080204" pitchFamily="49" charset="-128"/>
              </a:rPr>
              <a:t>インターンシップ</a:t>
            </a:r>
            <a:endParaRPr kumimoji="1" lang="ja-JP" altLang="en-US" sz="2000" spc="130" dirty="0">
              <a:latin typeface="ＭＳ ゴシック" panose="020B0609070205080204" pitchFamily="49" charset="-128"/>
              <a:ea typeface="ＭＳ ゴシック" panose="020B0609070205080204" pitchFamily="49" charset="-128"/>
            </a:endParaRPr>
          </a:p>
        </p:txBody>
      </p:sp>
      <p:sp>
        <p:nvSpPr>
          <p:cNvPr id="4" name="タイトル 1"/>
          <p:cNvSpPr txBox="1">
            <a:spLocks/>
          </p:cNvSpPr>
          <p:nvPr/>
        </p:nvSpPr>
        <p:spPr>
          <a:xfrm>
            <a:off x="9020045" y="2986584"/>
            <a:ext cx="2784903"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2000" dirty="0" smtClean="0">
                <a:latin typeface="ＭＳ ゴシック" panose="020B0609070205080204" pitchFamily="49" charset="-128"/>
                <a:ea typeface="ＭＳ ゴシック" panose="020B0609070205080204" pitchFamily="49" charset="-128"/>
              </a:rPr>
              <a:t>デュアル教育</a:t>
            </a:r>
            <a:endParaRPr lang="en-US" altLang="ja-JP" sz="2000" dirty="0" smtClean="0">
              <a:latin typeface="ＭＳ ゴシック" panose="020B0609070205080204" pitchFamily="49" charset="-128"/>
              <a:ea typeface="ＭＳ ゴシック" panose="020B0609070205080204" pitchFamily="49" charset="-128"/>
            </a:endParaRPr>
          </a:p>
          <a:p>
            <a:pPr algn="ctr"/>
            <a:r>
              <a:rPr lang="ja-JP" altLang="en-US" sz="2000" dirty="0" smtClean="0">
                <a:latin typeface="ＭＳ ゴシック" panose="020B0609070205080204" pitchFamily="49" charset="-128"/>
                <a:ea typeface="ＭＳ ゴシック" panose="020B0609070205080204" pitchFamily="49" charset="-128"/>
              </a:rPr>
              <a:t>（教育課程）</a:t>
            </a:r>
            <a:endParaRPr lang="ja-JP" altLang="en-US" sz="2000" dirty="0">
              <a:latin typeface="ＭＳ ゴシック" panose="020B0609070205080204" pitchFamily="49" charset="-128"/>
              <a:ea typeface="ＭＳ ゴシック" panose="020B0609070205080204" pitchFamily="49" charset="-128"/>
            </a:endParaRPr>
          </a:p>
        </p:txBody>
      </p:sp>
      <p:sp>
        <p:nvSpPr>
          <p:cNvPr id="5" name="タイトル 1"/>
          <p:cNvSpPr txBox="1">
            <a:spLocks/>
          </p:cNvSpPr>
          <p:nvPr/>
        </p:nvSpPr>
        <p:spPr>
          <a:xfrm>
            <a:off x="806452" y="3323370"/>
            <a:ext cx="7297046" cy="864019"/>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dirty="0" smtClean="0">
                <a:latin typeface="ＭＳ ゴシック" panose="020B0609070205080204" pitchFamily="49" charset="-128"/>
                <a:ea typeface="ＭＳ ゴシック" panose="020B0609070205080204" pitchFamily="49" charset="-128"/>
              </a:rPr>
              <a:t>「動物看護総合実習」これから</a:t>
            </a:r>
            <a:endParaRPr lang="ja-JP" altLang="en-US" dirty="0">
              <a:latin typeface="ＭＳ ゴシック" panose="020B0609070205080204" pitchFamily="49" charset="-128"/>
              <a:ea typeface="ＭＳ ゴシック" panose="020B0609070205080204" pitchFamily="49" charset="-128"/>
            </a:endParaRPr>
          </a:p>
        </p:txBody>
      </p:sp>
      <p:sp>
        <p:nvSpPr>
          <p:cNvPr id="8" name="下矢印 7"/>
          <p:cNvSpPr/>
          <p:nvPr/>
        </p:nvSpPr>
        <p:spPr>
          <a:xfrm>
            <a:off x="4250438" y="2372053"/>
            <a:ext cx="409074" cy="481263"/>
          </a:xfrm>
          <a:prstGeom prst="downArrow">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1339446" y="4538374"/>
            <a:ext cx="6870031" cy="923330"/>
          </a:xfrm>
          <a:prstGeom prst="rect">
            <a:avLst/>
          </a:prstGeom>
          <a:noFill/>
        </p:spPr>
        <p:txBody>
          <a:bodyPr wrap="square" rtlCol="0">
            <a:spAutoFit/>
          </a:bodyPr>
          <a:lstStyle/>
          <a:p>
            <a:r>
              <a:rPr kumimoji="1" lang="ja-JP" altLang="en-US" dirty="0" smtClean="0">
                <a:latin typeface="ＭＳ ゴシック" panose="020B0609070205080204" pitchFamily="49" charset="-128"/>
                <a:ea typeface="ＭＳ ゴシック" panose="020B0609070205080204" pitchFamily="49" charset="-128"/>
              </a:rPr>
              <a:t>一般財団法人　動物看護師統一認定機構</a:t>
            </a:r>
            <a:endParaRPr kumimoji="1" lang="en-US" altLang="ja-JP" dirty="0" smtClean="0">
              <a:latin typeface="ＭＳ ゴシック" panose="020B0609070205080204" pitchFamily="49" charset="-128"/>
              <a:ea typeface="ＭＳ ゴシック" panose="020B0609070205080204" pitchFamily="49" charset="-128"/>
            </a:endParaRPr>
          </a:p>
          <a:p>
            <a:r>
              <a:rPr lang="ja-JP" altLang="en-US" dirty="0" smtClean="0">
                <a:latin typeface="ＭＳ ゴシック" panose="020B0609070205080204" pitchFamily="49" charset="-128"/>
                <a:ea typeface="ＭＳ ゴシック" panose="020B0609070205080204" pitchFamily="49" charset="-128"/>
              </a:rPr>
              <a:t>認定動物看護師コアカリキュラム「動物病院総合実習」</a:t>
            </a:r>
            <a:endParaRPr lang="en-US" altLang="ja-JP" dirty="0" smtClean="0">
              <a:latin typeface="ＭＳ ゴシック" panose="020B0609070205080204" pitchFamily="49" charset="-128"/>
              <a:ea typeface="ＭＳ ゴシック" panose="020B0609070205080204" pitchFamily="49" charset="-128"/>
            </a:endParaRPr>
          </a:p>
          <a:p>
            <a:r>
              <a:rPr kumimoji="1" lang="ja-JP" altLang="en-US" dirty="0" smtClean="0">
                <a:latin typeface="ＭＳ ゴシック" panose="020B0609070205080204" pitchFamily="49" charset="-128"/>
                <a:ea typeface="ＭＳ ゴシック" panose="020B0609070205080204" pitchFamily="49" charset="-128"/>
              </a:rPr>
              <a:t>（１８０時間の内、９０時間以上を動物病院での実習に充てる）</a:t>
            </a:r>
            <a:endParaRPr kumimoji="1" lang="ja-JP" altLang="en-US" dirty="0">
              <a:latin typeface="ＭＳ ゴシック" panose="020B0609070205080204" pitchFamily="49" charset="-128"/>
              <a:ea typeface="ＭＳ ゴシック" panose="020B0609070205080204" pitchFamily="49" charset="-128"/>
            </a:endParaRPr>
          </a:p>
        </p:txBody>
      </p:sp>
      <p:sp>
        <p:nvSpPr>
          <p:cNvPr id="10" name="タイトル 1"/>
          <p:cNvSpPr txBox="1">
            <a:spLocks/>
          </p:cNvSpPr>
          <p:nvPr/>
        </p:nvSpPr>
        <p:spPr>
          <a:xfrm>
            <a:off x="9136350" y="4337257"/>
            <a:ext cx="2784903"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2000" dirty="0" smtClean="0">
                <a:latin typeface="ＭＳ ゴシック" panose="020B0609070205080204" pitchFamily="49" charset="-128"/>
                <a:ea typeface="ＭＳ ゴシック" panose="020B0609070205080204" pitchFamily="49" charset="-128"/>
              </a:rPr>
              <a:t>教育目的</a:t>
            </a:r>
            <a:endParaRPr lang="en-US" altLang="ja-JP" sz="2000" dirty="0" smtClean="0">
              <a:latin typeface="ＭＳ ゴシック" panose="020B0609070205080204" pitchFamily="49" charset="-128"/>
              <a:ea typeface="ＭＳ ゴシック" panose="020B0609070205080204" pitchFamily="49" charset="-128"/>
            </a:endParaRPr>
          </a:p>
          <a:p>
            <a:pPr algn="ctr"/>
            <a:r>
              <a:rPr lang="ja-JP" altLang="en-US" sz="2000" dirty="0" smtClean="0">
                <a:latin typeface="ＭＳ ゴシック" panose="020B0609070205080204" pitchFamily="49" charset="-128"/>
                <a:ea typeface="ＭＳ ゴシック" panose="020B0609070205080204" pitchFamily="49" charset="-128"/>
              </a:rPr>
              <a:t>（評　価）</a:t>
            </a:r>
            <a:endParaRPr lang="ja-JP" altLang="en-US" sz="20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2305748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198654861"/>
              </p:ext>
            </p:extLst>
          </p:nvPr>
        </p:nvGraphicFramePr>
        <p:xfrm>
          <a:off x="10230309" y="457201"/>
          <a:ext cx="1822116" cy="4946120"/>
        </p:xfrm>
        <a:graphic>
          <a:graphicData uri="http://schemas.openxmlformats.org/drawingml/2006/table">
            <a:tbl>
              <a:tblPr firstRow="1" bandRow="1">
                <a:tableStyleId>{5C22544A-7EE6-4342-B048-85BDC9FD1C3A}</a:tableStyleId>
              </a:tblPr>
              <a:tblGrid>
                <a:gridCol w="1822116">
                  <a:extLst>
                    <a:ext uri="{9D8B030D-6E8A-4147-A177-3AD203B41FA5}">
                      <a16:colId xmlns:a16="http://schemas.microsoft.com/office/drawing/2014/main" xmlns="" val="1099616695"/>
                    </a:ext>
                  </a:extLst>
                </a:gridCol>
              </a:tblGrid>
              <a:tr h="807397">
                <a:tc>
                  <a:txBody>
                    <a:bodyPr/>
                    <a:lstStyle/>
                    <a:p>
                      <a:pPr algn="ctr"/>
                      <a:r>
                        <a:rPr kumimoji="1" lang="ja-JP" altLang="en-US" dirty="0" smtClean="0">
                          <a:latin typeface="ＭＳ ゴシック" panose="020B0609070205080204" pitchFamily="49" charset="-128"/>
                          <a:ea typeface="ＭＳ ゴシック" panose="020B0609070205080204" pitchFamily="49" charset="-128"/>
                        </a:rPr>
                        <a:t>目　的</a:t>
                      </a:r>
                      <a:endParaRPr kumimoji="1" lang="en-US" altLang="ja-JP" dirty="0" smtClean="0">
                        <a:latin typeface="ＭＳ ゴシック" panose="020B0609070205080204" pitchFamily="49" charset="-128"/>
                        <a:ea typeface="ＭＳ ゴシック" panose="020B0609070205080204" pitchFamily="49" charset="-128"/>
                      </a:endParaRPr>
                    </a:p>
                    <a:p>
                      <a:pPr algn="ctr"/>
                      <a:r>
                        <a:rPr kumimoji="1" lang="ja-JP" altLang="en-US" dirty="0" smtClean="0">
                          <a:latin typeface="ＭＳ ゴシック" panose="020B0609070205080204" pitchFamily="49" charset="-128"/>
                          <a:ea typeface="ＭＳ ゴシック" panose="020B0609070205080204" pitchFamily="49" charset="-128"/>
                        </a:rPr>
                        <a:t>評価視点</a:t>
                      </a:r>
                      <a:endParaRPr kumimoji="1" lang="ja-JP" altLang="en-US" dirty="0">
                        <a:latin typeface="ＭＳ ゴシック" panose="020B0609070205080204" pitchFamily="49" charset="-128"/>
                        <a:ea typeface="ＭＳ ゴシック" panose="020B0609070205080204" pitchFamily="49" charset="-128"/>
                      </a:endParaRPr>
                    </a:p>
                  </a:txBody>
                  <a:tcPr anchor="ctr" anchorCtr="1"/>
                </a:tc>
                <a:extLst>
                  <a:ext uri="{0D108BD9-81ED-4DB2-BD59-A6C34878D82A}">
                    <a16:rowId xmlns:a16="http://schemas.microsoft.com/office/drawing/2014/main" xmlns="" val="2627311868"/>
                  </a:ext>
                </a:extLst>
              </a:tr>
              <a:tr h="446541">
                <a:tc>
                  <a:txBody>
                    <a:bodyPr/>
                    <a:lstStyle/>
                    <a:p>
                      <a:pPr algn="ctr"/>
                      <a:r>
                        <a:rPr kumimoji="1" lang="ja-JP" altLang="en-US" dirty="0" smtClean="0">
                          <a:latin typeface="ＭＳ ゴシック" panose="020B0609070205080204" pitchFamily="49" charset="-128"/>
                          <a:ea typeface="ＭＳ ゴシック" panose="020B0609070205080204" pitchFamily="49" charset="-128"/>
                        </a:rPr>
                        <a:t>理解型</a:t>
                      </a:r>
                      <a:endParaRPr kumimoji="1" lang="ja-JP" altLang="en-US" dirty="0">
                        <a:latin typeface="ＭＳ ゴシック" panose="020B0609070205080204" pitchFamily="49" charset="-128"/>
                        <a:ea typeface="ＭＳ ゴシック" panose="020B0609070205080204" pitchFamily="49" charset="-128"/>
                      </a:endParaRPr>
                    </a:p>
                  </a:txBody>
                  <a:tcPr anchor="ctr" anchorCtr="1"/>
                </a:tc>
                <a:extLst>
                  <a:ext uri="{0D108BD9-81ED-4DB2-BD59-A6C34878D82A}">
                    <a16:rowId xmlns:a16="http://schemas.microsoft.com/office/drawing/2014/main" xmlns="" val="1797061713"/>
                  </a:ext>
                </a:extLst>
              </a:tr>
              <a:tr h="876933">
                <a:tc>
                  <a:txBody>
                    <a:bodyPr/>
                    <a:lstStyle/>
                    <a:p>
                      <a:pPr algn="ctr"/>
                      <a:r>
                        <a:rPr kumimoji="1" lang="ja-JP" altLang="en-US" dirty="0" smtClean="0">
                          <a:latin typeface="ＭＳ ゴシック" panose="020B0609070205080204" pitchFamily="49" charset="-128"/>
                          <a:ea typeface="ＭＳ ゴシック" panose="020B0609070205080204" pitchFamily="49" charset="-128"/>
                        </a:rPr>
                        <a:t>業務理解</a:t>
                      </a:r>
                      <a:endParaRPr kumimoji="1" lang="en-US" altLang="ja-JP" dirty="0" smtClean="0">
                        <a:latin typeface="ＭＳ ゴシック" panose="020B0609070205080204" pitchFamily="49" charset="-128"/>
                        <a:ea typeface="ＭＳ ゴシック" panose="020B0609070205080204" pitchFamily="49" charset="-128"/>
                      </a:endParaRPr>
                    </a:p>
                    <a:p>
                      <a:pPr algn="ctr"/>
                      <a:r>
                        <a:rPr kumimoji="1" lang="ja-JP" altLang="en-US" dirty="0" smtClean="0">
                          <a:latin typeface="ＭＳ ゴシック" panose="020B0609070205080204" pitchFamily="49" charset="-128"/>
                          <a:ea typeface="ＭＳ ゴシック" panose="020B0609070205080204" pitchFamily="49" charset="-128"/>
                        </a:rPr>
                        <a:t>評価なし</a:t>
                      </a:r>
                      <a:endParaRPr kumimoji="1" lang="ja-JP" altLang="en-US" dirty="0">
                        <a:latin typeface="ＭＳ ゴシック" panose="020B0609070205080204" pitchFamily="49" charset="-128"/>
                        <a:ea typeface="ＭＳ ゴシック" panose="020B0609070205080204" pitchFamily="49" charset="-128"/>
                      </a:endParaRPr>
                    </a:p>
                  </a:txBody>
                  <a:tcPr anchor="ctr" anchorCtr="1"/>
                </a:tc>
                <a:extLst>
                  <a:ext uri="{0D108BD9-81ED-4DB2-BD59-A6C34878D82A}">
                    <a16:rowId xmlns:a16="http://schemas.microsoft.com/office/drawing/2014/main" xmlns="" val="172282700"/>
                  </a:ext>
                </a:extLst>
              </a:tr>
              <a:tr h="512472">
                <a:tc>
                  <a:txBody>
                    <a:bodyPr/>
                    <a:lstStyle/>
                    <a:p>
                      <a:r>
                        <a:rPr kumimoji="1" lang="ja-JP" altLang="en-US" dirty="0" smtClean="0">
                          <a:latin typeface="ＭＳ ゴシック" panose="020B0609070205080204" pitchFamily="49" charset="-128"/>
                          <a:ea typeface="ＭＳ ゴシック" panose="020B0609070205080204" pitchFamily="49" charset="-128"/>
                        </a:rPr>
                        <a:t>体験型</a:t>
                      </a:r>
                      <a:endParaRPr kumimoji="1" lang="ja-JP" altLang="en-US" dirty="0">
                        <a:latin typeface="ＭＳ ゴシック" panose="020B0609070205080204" pitchFamily="49" charset="-128"/>
                        <a:ea typeface="ＭＳ ゴシック" panose="020B0609070205080204" pitchFamily="49" charset="-128"/>
                      </a:endParaRPr>
                    </a:p>
                  </a:txBody>
                  <a:tcPr anchor="ctr" anchorCtr="1"/>
                </a:tc>
                <a:extLst>
                  <a:ext uri="{0D108BD9-81ED-4DB2-BD59-A6C34878D82A}">
                    <a16:rowId xmlns:a16="http://schemas.microsoft.com/office/drawing/2014/main" xmlns="" val="718651402"/>
                  </a:ext>
                </a:extLst>
              </a:tr>
              <a:tr h="876933">
                <a:tc>
                  <a:txBody>
                    <a:bodyPr/>
                    <a:lstStyle/>
                    <a:p>
                      <a:r>
                        <a:rPr kumimoji="1" lang="ja-JP" altLang="en-US" dirty="0" smtClean="0">
                          <a:latin typeface="ＭＳ ゴシック" panose="020B0609070205080204" pitchFamily="49" charset="-128"/>
                          <a:ea typeface="ＭＳ ゴシック" panose="020B0609070205080204" pitchFamily="49" charset="-128"/>
                        </a:rPr>
                        <a:t>コミュニケーション</a:t>
                      </a:r>
                      <a:endParaRPr kumimoji="1" lang="en-US" altLang="ja-JP" dirty="0" smtClean="0">
                        <a:latin typeface="ＭＳ ゴシック" panose="020B0609070205080204" pitchFamily="49" charset="-128"/>
                        <a:ea typeface="ＭＳ ゴシック" panose="020B0609070205080204" pitchFamily="49" charset="-128"/>
                      </a:endParaRPr>
                    </a:p>
                    <a:p>
                      <a:pPr algn="ctr"/>
                      <a:r>
                        <a:rPr kumimoji="1" lang="ja-JP" altLang="en-US" dirty="0" smtClean="0">
                          <a:latin typeface="ＭＳ ゴシック" panose="020B0609070205080204" pitchFamily="49" charset="-128"/>
                          <a:ea typeface="ＭＳ ゴシック" panose="020B0609070205080204" pitchFamily="49" charset="-128"/>
                        </a:rPr>
                        <a:t>人格面</a:t>
                      </a:r>
                      <a:endParaRPr kumimoji="1" lang="ja-JP" altLang="en-US" dirty="0">
                        <a:latin typeface="ＭＳ ゴシック" panose="020B0609070205080204" pitchFamily="49" charset="-128"/>
                        <a:ea typeface="ＭＳ ゴシック" panose="020B0609070205080204" pitchFamily="49" charset="-128"/>
                      </a:endParaRPr>
                    </a:p>
                  </a:txBody>
                  <a:tcPr anchor="ctr" anchorCtr="1"/>
                </a:tc>
                <a:extLst>
                  <a:ext uri="{0D108BD9-81ED-4DB2-BD59-A6C34878D82A}">
                    <a16:rowId xmlns:a16="http://schemas.microsoft.com/office/drawing/2014/main" xmlns="" val="81239246"/>
                  </a:ext>
                </a:extLst>
              </a:tr>
              <a:tr h="511444">
                <a:tc>
                  <a:txBody>
                    <a:bodyPr/>
                    <a:lstStyle/>
                    <a:p>
                      <a:r>
                        <a:rPr kumimoji="1" lang="ja-JP" altLang="en-US" dirty="0" smtClean="0">
                          <a:latin typeface="ＭＳ ゴシック" panose="020B0609070205080204" pitchFamily="49" charset="-128"/>
                          <a:ea typeface="ＭＳ ゴシック" panose="020B0609070205080204" pitchFamily="49" charset="-128"/>
                        </a:rPr>
                        <a:t>実務型</a:t>
                      </a:r>
                      <a:endParaRPr kumimoji="1" lang="ja-JP" altLang="en-US" dirty="0">
                        <a:latin typeface="ＭＳ ゴシック" panose="020B0609070205080204" pitchFamily="49" charset="-128"/>
                        <a:ea typeface="ＭＳ ゴシック" panose="020B0609070205080204" pitchFamily="49" charset="-128"/>
                      </a:endParaRPr>
                    </a:p>
                  </a:txBody>
                  <a:tcPr anchor="ctr" anchorCtr="1"/>
                </a:tc>
                <a:extLst>
                  <a:ext uri="{0D108BD9-81ED-4DB2-BD59-A6C34878D82A}">
                    <a16:rowId xmlns:a16="http://schemas.microsoft.com/office/drawing/2014/main" xmlns="" val="691266458"/>
                  </a:ext>
                </a:extLst>
              </a:tr>
              <a:tr h="876933">
                <a:tc>
                  <a:txBody>
                    <a:bodyPr/>
                    <a:lstStyle/>
                    <a:p>
                      <a:r>
                        <a:rPr kumimoji="1" lang="ja-JP" altLang="en-US" dirty="0" smtClean="0">
                          <a:latin typeface="ＭＳ ゴシック" panose="020B0609070205080204" pitchFamily="49" charset="-128"/>
                          <a:ea typeface="ＭＳ ゴシック" panose="020B0609070205080204" pitchFamily="49" charset="-128"/>
                        </a:rPr>
                        <a:t>技術・知識</a:t>
                      </a:r>
                      <a:endParaRPr kumimoji="1" lang="en-US" altLang="ja-JP" dirty="0" smtClean="0">
                        <a:latin typeface="ＭＳ ゴシック" panose="020B0609070205080204" pitchFamily="49" charset="-128"/>
                        <a:ea typeface="ＭＳ ゴシック" panose="020B0609070205080204" pitchFamily="49" charset="-128"/>
                      </a:endParaRPr>
                    </a:p>
                    <a:p>
                      <a:r>
                        <a:rPr kumimoji="1" lang="ja-JP" altLang="en-US" dirty="0" smtClean="0">
                          <a:latin typeface="ＭＳ ゴシック" panose="020B0609070205080204" pitchFamily="49" charset="-128"/>
                          <a:ea typeface="ＭＳ ゴシック" panose="020B0609070205080204" pitchFamily="49" charset="-128"/>
                        </a:rPr>
                        <a:t>採用的観点</a:t>
                      </a:r>
                      <a:endParaRPr kumimoji="1" lang="ja-JP" altLang="en-US" dirty="0">
                        <a:latin typeface="ＭＳ ゴシック" panose="020B0609070205080204" pitchFamily="49" charset="-128"/>
                        <a:ea typeface="ＭＳ ゴシック" panose="020B0609070205080204" pitchFamily="49" charset="-128"/>
                      </a:endParaRPr>
                    </a:p>
                  </a:txBody>
                  <a:tcPr anchor="ctr" anchorCtr="1"/>
                </a:tc>
                <a:extLst>
                  <a:ext uri="{0D108BD9-81ED-4DB2-BD59-A6C34878D82A}">
                    <a16:rowId xmlns:a16="http://schemas.microsoft.com/office/drawing/2014/main" xmlns="" val="562678067"/>
                  </a:ext>
                </a:extLst>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2247636302"/>
              </p:ext>
            </p:extLst>
          </p:nvPr>
        </p:nvGraphicFramePr>
        <p:xfrm>
          <a:off x="10230309" y="2586790"/>
          <a:ext cx="1782305" cy="2816531"/>
        </p:xfrm>
        <a:graphic>
          <a:graphicData uri="http://schemas.openxmlformats.org/drawingml/2006/table">
            <a:tbl>
              <a:tblPr/>
              <a:tblGrid>
                <a:gridCol w="1782305">
                  <a:extLst>
                    <a:ext uri="{9D8B030D-6E8A-4147-A177-3AD203B41FA5}">
                      <a16:colId xmlns:a16="http://schemas.microsoft.com/office/drawing/2014/main" xmlns="" val="83759156"/>
                    </a:ext>
                  </a:extLst>
                </a:gridCol>
              </a:tblGrid>
              <a:tr h="2816531">
                <a:tc>
                  <a:txBody>
                    <a:bodyPr/>
                    <a:lstStyle/>
                    <a:p>
                      <a:endParaRPr kumimoji="1" lang="ja-JP" altLang="en-US" dirty="0"/>
                    </a:p>
                  </a:txBody>
                  <a:tcPr>
                    <a:lnL w="12700" cmpd="sng">
                      <a:solidFill>
                        <a:srgbClr val="FF0000"/>
                      </a:solidFill>
                      <a:prstDash val="solid"/>
                    </a:lnL>
                    <a:lnR w="12700" cmpd="sng">
                      <a:solidFill>
                        <a:srgbClr val="FF0000"/>
                      </a:solidFill>
                      <a:prstDash val="solid"/>
                    </a:lnR>
                    <a:lnT w="12700" cmpd="sng">
                      <a:solidFill>
                        <a:srgbClr val="FF0000"/>
                      </a:solidFill>
                      <a:prstDash val="solid"/>
                    </a:lnT>
                    <a:lnB w="12700" cmpd="sng">
                      <a:solidFill>
                        <a:srgbClr val="FF0000"/>
                      </a:solidFill>
                      <a:prstDash val="solid"/>
                    </a:lnB>
                  </a:tcPr>
                </a:tc>
                <a:extLst>
                  <a:ext uri="{0D108BD9-81ED-4DB2-BD59-A6C34878D82A}">
                    <a16:rowId xmlns:a16="http://schemas.microsoft.com/office/drawing/2014/main" xmlns="" val="4247494411"/>
                  </a:ext>
                </a:extLst>
              </a:tr>
            </a:tbl>
          </a:graphicData>
        </a:graphic>
      </p:graphicFrame>
      <p:sp>
        <p:nvSpPr>
          <p:cNvPr id="2" name="テキスト ボックス 1"/>
          <p:cNvSpPr txBox="1"/>
          <p:nvPr/>
        </p:nvSpPr>
        <p:spPr>
          <a:xfrm>
            <a:off x="10230309" y="5498432"/>
            <a:ext cx="1822116" cy="461665"/>
          </a:xfrm>
          <a:prstGeom prst="rect">
            <a:avLst/>
          </a:prstGeom>
          <a:noFill/>
        </p:spPr>
        <p:txBody>
          <a:bodyPr wrap="square" rtlCol="0">
            <a:spAutoFit/>
          </a:bodyPr>
          <a:lstStyle/>
          <a:p>
            <a:r>
              <a:rPr kumimoji="1" lang="ja-JP" altLang="en-US" sz="1200" dirty="0" smtClean="0">
                <a:latin typeface="ＭＳ ゴシック" panose="020B0609070205080204" pitchFamily="49" charset="-128"/>
                <a:ea typeface="ＭＳ ゴシック" panose="020B0609070205080204" pitchFamily="49" charset="-128"/>
              </a:rPr>
              <a:t>（</a:t>
            </a:r>
            <a:r>
              <a:rPr kumimoji="1" lang="ja-JP" altLang="en-US" sz="1200" u="sng" dirty="0" smtClean="0">
                <a:latin typeface="ＭＳ ゴシック" panose="020B0609070205080204" pitchFamily="49" charset="-128"/>
                <a:ea typeface="ＭＳ ゴシック" panose="020B0609070205080204" pitchFamily="49" charset="-128"/>
              </a:rPr>
              <a:t>注）理解型は評価の必要はありません。</a:t>
            </a:r>
            <a:endParaRPr kumimoji="1" lang="ja-JP" altLang="en-US" sz="1200" u="sng" dirty="0">
              <a:latin typeface="ＭＳ ゴシック" panose="020B0609070205080204" pitchFamily="49" charset="-128"/>
              <a:ea typeface="ＭＳ ゴシック" panose="020B0609070205080204" pitchFamily="49" charset="-128"/>
            </a:endParaRPr>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109" y="193628"/>
            <a:ext cx="9661846" cy="64533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904875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3">
            <a:extLst>
              <a:ext uri="{FF2B5EF4-FFF2-40B4-BE49-F238E27FC236}">
                <a16:creationId xmlns:a16="http://schemas.microsoft.com/office/drawing/2014/main" xmlns="" id="{4512CB44-4776-46D5-962F-8959E17A317E}"/>
              </a:ext>
            </a:extLst>
          </p:cNvPr>
          <p:cNvSpPr>
            <a:spLocks noGrp="1"/>
          </p:cNvSpPr>
          <p:nvPr>
            <p:ph type="title"/>
          </p:nvPr>
        </p:nvSpPr>
        <p:spPr>
          <a:xfrm>
            <a:off x="335658" y="98942"/>
            <a:ext cx="11612070" cy="485775"/>
          </a:xfrm>
        </p:spPr>
        <p:txBody>
          <a:bodyPr>
            <a:noAutofit/>
          </a:bodyPr>
          <a:lstStyle/>
          <a:p>
            <a:pPr algn="ctr"/>
            <a:r>
              <a:rPr lang="ja-JP" altLang="en-US" sz="2400" b="0" spc="130" dirty="0" smtClean="0">
                <a:latin typeface="ＭＳ ゴシック" panose="020B0609070205080204" pitchFamily="49" charset="-128"/>
                <a:ea typeface="ＭＳ ゴシック" panose="020B0609070205080204" pitchFamily="49" charset="-128"/>
                <a:cs typeface="メイリオ" panose="020B0604030504040204" pitchFamily="50" charset="-128"/>
              </a:rPr>
              <a:t>「動物看護総合実習」　学習工程チャート図</a:t>
            </a:r>
            <a:endParaRPr lang="ja-JP" altLang="en-US" sz="2400" b="0" spc="130"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graphicFrame>
        <p:nvGraphicFramePr>
          <p:cNvPr id="4" name="図表 3"/>
          <p:cNvGraphicFramePr/>
          <p:nvPr>
            <p:extLst>
              <p:ext uri="{D42A27DB-BD31-4B8C-83A1-F6EECF244321}">
                <p14:modId xmlns:p14="http://schemas.microsoft.com/office/powerpoint/2010/main" val="2829389878"/>
              </p:ext>
            </p:extLst>
          </p:nvPr>
        </p:nvGraphicFramePr>
        <p:xfrm>
          <a:off x="625642" y="576128"/>
          <a:ext cx="10888579" cy="45493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 name="グループ化 5"/>
          <p:cNvGrpSpPr/>
          <p:nvPr/>
        </p:nvGrpSpPr>
        <p:grpSpPr>
          <a:xfrm>
            <a:off x="530373" y="3958388"/>
            <a:ext cx="11162903" cy="2737612"/>
            <a:chOff x="-1016494" y="4317121"/>
            <a:chExt cx="9750171" cy="2737612"/>
          </a:xfrm>
        </p:grpSpPr>
        <p:sp>
          <p:nvSpPr>
            <p:cNvPr id="7" name="角丸四角形 6"/>
            <p:cNvSpPr/>
            <p:nvPr/>
          </p:nvSpPr>
          <p:spPr>
            <a:xfrm>
              <a:off x="-1016494" y="4317121"/>
              <a:ext cx="2609852" cy="2736000"/>
            </a:xfrm>
            <a:prstGeom prst="roundRect">
              <a:avLst>
                <a:gd name="adj" fmla="val 10905"/>
              </a:avLst>
            </a:prstGeom>
            <a:no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r>
                <a:rPr lang="zh-TW" altLang="en-US" sz="1300" dirty="0">
                  <a:solidFill>
                    <a:schemeClr val="tx1"/>
                  </a:solidFill>
                  <a:latin typeface="ＭＳ ゴシック" panose="020B0609070205080204" pitchFamily="49" charset="-128"/>
                  <a:ea typeface="ＭＳ ゴシック" panose="020B0609070205080204" pitchFamily="49" charset="-128"/>
                </a:rPr>
                <a:t>動物看護総合</a:t>
              </a:r>
              <a:r>
                <a:rPr lang="zh-TW" altLang="en-US" sz="1300" dirty="0" smtClean="0">
                  <a:solidFill>
                    <a:schemeClr val="tx1"/>
                  </a:solidFill>
                  <a:latin typeface="ＭＳ ゴシック" panose="020B0609070205080204" pitchFamily="49" charset="-128"/>
                  <a:ea typeface="ＭＳ ゴシック" panose="020B0609070205080204" pitchFamily="49" charset="-128"/>
                </a:rPr>
                <a:t>実習</a:t>
              </a:r>
              <a:r>
                <a:rPr lang="ja-JP" altLang="en-US" sz="1300" dirty="0" smtClean="0">
                  <a:solidFill>
                    <a:schemeClr val="tx1"/>
                  </a:solidFill>
                  <a:latin typeface="ＭＳ ゴシック" panose="020B0609070205080204" pitchFamily="49" charset="-128"/>
                  <a:ea typeface="ＭＳ ゴシック" panose="020B0609070205080204" pitchFamily="49" charset="-128"/>
                </a:rPr>
                <a:t>目的・目標一覧表</a:t>
              </a:r>
              <a:endParaRPr lang="zh-TW" altLang="en-US"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smtClean="0">
                  <a:solidFill>
                    <a:schemeClr val="tx1"/>
                  </a:solidFill>
                  <a:latin typeface="ＭＳ ゴシック" panose="020B0609070205080204" pitchFamily="49" charset="-128"/>
                  <a:ea typeface="ＭＳ ゴシック" panose="020B0609070205080204" pitchFamily="49" charset="-128"/>
                </a:rPr>
                <a:t>学修</a:t>
              </a:r>
              <a:r>
                <a:rPr lang="ja-JP" altLang="en-US" sz="1300" dirty="0">
                  <a:solidFill>
                    <a:schemeClr val="tx1"/>
                  </a:solidFill>
                  <a:latin typeface="ＭＳ ゴシック" panose="020B0609070205080204" pitchFamily="49" charset="-128"/>
                  <a:ea typeface="ＭＳ ゴシック" panose="020B0609070205080204" pitchFamily="49" charset="-128"/>
                </a:rPr>
                <a:t>成果指標</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smtClean="0">
                  <a:solidFill>
                    <a:schemeClr val="tx1"/>
                  </a:solidFill>
                  <a:latin typeface="ＭＳ ゴシック" panose="020B0609070205080204" pitchFamily="49" charset="-128"/>
                  <a:ea typeface="ＭＳ ゴシック" panose="020B0609070205080204" pitchFamily="49" charset="-128"/>
                </a:rPr>
                <a:t>カリキュラムマップ</a:t>
              </a:r>
              <a:endParaRPr lang="en-US" altLang="ja-JP" sz="13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学習</a:t>
              </a:r>
              <a:r>
                <a:rPr lang="ja-JP" altLang="en-US" sz="1300" dirty="0" smtClean="0">
                  <a:solidFill>
                    <a:schemeClr val="tx1"/>
                  </a:solidFill>
                  <a:latin typeface="ＭＳ ゴシック" panose="020B0609070205080204" pitchFamily="49" charset="-128"/>
                  <a:ea typeface="ＭＳ ゴシック" panose="020B0609070205080204" pitchFamily="49" charset="-128"/>
                </a:rPr>
                <a:t>履歴チェック</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smtClean="0">
                  <a:solidFill>
                    <a:schemeClr val="tx1"/>
                  </a:solidFill>
                  <a:latin typeface="ＭＳ ゴシック" panose="020B0609070205080204" pitchFamily="49" charset="-128"/>
                  <a:ea typeface="ＭＳ ゴシック" panose="020B0609070205080204" pitchFamily="49" charset="-128"/>
                </a:rPr>
                <a:t>学生個人表</a:t>
              </a:r>
              <a:r>
                <a:rPr lang="en-US" altLang="ja-JP" sz="1300" dirty="0" smtClean="0">
                  <a:solidFill>
                    <a:schemeClr val="tx1"/>
                  </a:solidFill>
                  <a:latin typeface="ＭＳ ゴシック" panose="020B0609070205080204" pitchFamily="49" charset="-128"/>
                  <a:ea typeface="ＭＳ ゴシック" panose="020B0609070205080204" pitchFamily="49" charset="-128"/>
                </a:rPr>
                <a:t>(</a:t>
              </a:r>
              <a:r>
                <a:rPr lang="ja-JP" altLang="en-US" sz="1300" dirty="0" smtClean="0">
                  <a:solidFill>
                    <a:schemeClr val="tx1"/>
                  </a:solidFill>
                  <a:latin typeface="ＭＳ ゴシック" panose="020B0609070205080204" pitchFamily="49" charset="-128"/>
                  <a:ea typeface="ＭＳ ゴシック" panose="020B0609070205080204" pitchFamily="49" charset="-128"/>
                </a:rPr>
                <a:t>学生の情報）</a:t>
              </a:r>
              <a:endParaRPr lang="en-US" altLang="ja-JP" sz="13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300" dirty="0" smtClean="0">
                  <a:solidFill>
                    <a:schemeClr val="tx1"/>
                  </a:solidFill>
                  <a:latin typeface="ＭＳ ゴシック" panose="020B0609070205080204" pitchFamily="49" charset="-128"/>
                  <a:ea typeface="ＭＳ ゴシック" panose="020B0609070205080204" pitchFamily="49" charset="-128"/>
                </a:rPr>
                <a:t>ポートフォリオ</a:t>
              </a:r>
              <a:endParaRPr lang="en-US" altLang="ja-JP" sz="13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smtClean="0">
                  <a:solidFill>
                    <a:schemeClr val="tx1"/>
                  </a:solidFill>
                  <a:latin typeface="ＭＳ ゴシック" panose="020B0609070205080204" pitchFamily="49" charset="-128"/>
                  <a:ea typeface="ＭＳ ゴシック" panose="020B0609070205080204" pitchFamily="49" charset="-128"/>
                </a:rPr>
                <a:t>　ゴールシート</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smtClean="0">
                  <a:solidFill>
                    <a:schemeClr val="tx1"/>
                  </a:solidFill>
                  <a:latin typeface="ＭＳ ゴシック" panose="020B0609070205080204" pitchFamily="49" charset="-128"/>
                  <a:ea typeface="ＭＳ ゴシック" panose="020B0609070205080204" pitchFamily="49" charset="-128"/>
                </a:rPr>
                <a:t>　　実習</a:t>
              </a:r>
              <a:r>
                <a:rPr lang="ja-JP" altLang="en-US" sz="1300" dirty="0">
                  <a:solidFill>
                    <a:schemeClr val="tx1"/>
                  </a:solidFill>
                  <a:latin typeface="ＭＳ ゴシック" panose="020B0609070205080204" pitchFamily="49" charset="-128"/>
                  <a:ea typeface="ＭＳ ゴシック" panose="020B0609070205080204" pitchFamily="49" charset="-128"/>
                </a:rPr>
                <a:t>計画表</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実習技術チェックリスト</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自己</a:t>
              </a:r>
              <a:r>
                <a:rPr lang="ja-JP" altLang="en-US" sz="1300" dirty="0" smtClean="0">
                  <a:solidFill>
                    <a:schemeClr val="tx1"/>
                  </a:solidFill>
                  <a:latin typeface="ＭＳ ゴシック" panose="020B0609070205080204" pitchFamily="49" charset="-128"/>
                  <a:ea typeface="ＭＳ ゴシック" panose="020B0609070205080204" pitchFamily="49" charset="-128"/>
                </a:rPr>
                <a:t>評価シート</a:t>
              </a:r>
              <a:endParaRPr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8" name="角丸四角形 7"/>
            <p:cNvSpPr/>
            <p:nvPr/>
          </p:nvSpPr>
          <p:spPr>
            <a:xfrm>
              <a:off x="1714963" y="4317121"/>
              <a:ext cx="4873819" cy="2736000"/>
            </a:xfrm>
            <a:prstGeom prst="roundRect">
              <a:avLst>
                <a:gd name="adj" fmla="val 12174"/>
              </a:avLst>
            </a:prstGeom>
            <a:noFill/>
          </p:spPr>
          <p:style>
            <a:lnRef idx="2">
              <a:schemeClr val="accent1">
                <a:shade val="50000"/>
              </a:schemeClr>
            </a:lnRef>
            <a:fillRef idx="1">
              <a:schemeClr val="accent1"/>
            </a:fillRef>
            <a:effectRef idx="0">
              <a:schemeClr val="accent1"/>
            </a:effectRef>
            <a:fontRef idx="minor">
              <a:schemeClr val="lt1"/>
            </a:fontRef>
          </p:style>
          <p:txBody>
            <a:bodyPr lIns="90000" tIns="36000" bIns="36000" rtlCol="0" anchor="ctr"/>
            <a:lstStyle/>
            <a:p>
              <a:r>
                <a:rPr lang="ja-JP" altLang="en-US" sz="1200" dirty="0" smtClean="0">
                  <a:solidFill>
                    <a:schemeClr val="tx1"/>
                  </a:solidFill>
                  <a:latin typeface="ＭＳ ゴシック" panose="020B0609070205080204" pitchFamily="49" charset="-128"/>
                  <a:ea typeface="ＭＳ ゴシック" panose="020B0609070205080204" pitchFamily="49" charset="-128"/>
                </a:rPr>
                <a:t>動物</a:t>
              </a:r>
              <a:r>
                <a:rPr lang="ja-JP" altLang="en-US" sz="1200" dirty="0">
                  <a:solidFill>
                    <a:schemeClr val="tx1"/>
                  </a:solidFill>
                  <a:latin typeface="ＭＳ ゴシック" panose="020B0609070205080204" pitchFamily="49" charset="-128"/>
                  <a:ea typeface="ＭＳ ゴシック" panose="020B0609070205080204" pitchFamily="49" charset="-128"/>
                </a:rPr>
                <a:t>看護総合実習申込書</a:t>
              </a:r>
              <a:endParaRPr lang="en-US" altLang="ja-JP" sz="1200" dirty="0">
                <a:solidFill>
                  <a:schemeClr val="tx1"/>
                </a:solidFill>
                <a:latin typeface="ＭＳ ゴシック" panose="020B0609070205080204" pitchFamily="49" charset="-128"/>
                <a:ea typeface="ＭＳ ゴシック" panose="020B0609070205080204" pitchFamily="49" charset="-128"/>
              </a:endParaRPr>
            </a:p>
            <a:p>
              <a:r>
                <a:rPr lang="ja-JP" altLang="en-US" sz="1200" dirty="0">
                  <a:solidFill>
                    <a:schemeClr val="tx1"/>
                  </a:solidFill>
                  <a:latin typeface="ＭＳ ゴシック" panose="020B0609070205080204" pitchFamily="49" charset="-128"/>
                  <a:ea typeface="ＭＳ ゴシック" panose="020B0609070205080204" pitchFamily="49" charset="-128"/>
                </a:rPr>
                <a:t>動物看護総合実習受入承諾書</a:t>
              </a:r>
              <a:endParaRPr lang="en-US" altLang="ja-JP" sz="1200" dirty="0">
                <a:solidFill>
                  <a:schemeClr val="tx1"/>
                </a:solidFill>
                <a:latin typeface="ＭＳ ゴシック" panose="020B0609070205080204" pitchFamily="49" charset="-128"/>
                <a:ea typeface="ＭＳ ゴシック" panose="020B0609070205080204" pitchFamily="49" charset="-128"/>
              </a:endParaRPr>
            </a:p>
            <a:p>
              <a:r>
                <a:rPr lang="ja-JP" altLang="en-US" sz="1200" dirty="0">
                  <a:solidFill>
                    <a:schemeClr val="tx1"/>
                  </a:solidFill>
                  <a:latin typeface="ＭＳ ゴシック" panose="020B0609070205080204" pitchFamily="49" charset="-128"/>
                  <a:ea typeface="ＭＳ ゴシック" panose="020B0609070205080204" pitchFamily="49" charset="-128"/>
                </a:rPr>
                <a:t>動物看護総合実習協定書</a:t>
              </a:r>
              <a:endParaRPr lang="en-US" altLang="ja-JP" sz="1200" dirty="0">
                <a:solidFill>
                  <a:schemeClr val="tx1"/>
                </a:solidFill>
                <a:latin typeface="ＭＳ ゴシック" panose="020B0609070205080204" pitchFamily="49" charset="-128"/>
                <a:ea typeface="ＭＳ ゴシック" panose="020B0609070205080204" pitchFamily="49" charset="-128"/>
              </a:endParaRPr>
            </a:p>
            <a:p>
              <a:r>
                <a:rPr lang="ja-JP" altLang="en-US" sz="1200" dirty="0" smtClean="0">
                  <a:solidFill>
                    <a:schemeClr val="tx1"/>
                  </a:solidFill>
                  <a:latin typeface="ＭＳ ゴシック" panose="020B0609070205080204" pitchFamily="49" charset="-128"/>
                  <a:ea typeface="ＭＳ ゴシック" panose="020B0609070205080204" pitchFamily="49" charset="-128"/>
                </a:rPr>
                <a:t>動物看護総合実習誓約書</a:t>
              </a:r>
              <a:endParaRPr lang="en-US" altLang="ja-JP" sz="1200" dirty="0">
                <a:solidFill>
                  <a:schemeClr val="tx1"/>
                </a:solidFill>
                <a:latin typeface="ＭＳ ゴシック" panose="020B0609070205080204" pitchFamily="49" charset="-128"/>
                <a:ea typeface="ＭＳ ゴシック" panose="020B0609070205080204" pitchFamily="49" charset="-128"/>
              </a:endParaRPr>
            </a:p>
            <a:p>
              <a:r>
                <a:rPr lang="ja-JP" altLang="en-US" sz="1200" dirty="0">
                  <a:solidFill>
                    <a:schemeClr val="tx1"/>
                  </a:solidFill>
                  <a:latin typeface="ＭＳ ゴシック" panose="020B0609070205080204" pitchFamily="49" charset="-128"/>
                  <a:ea typeface="ＭＳ ゴシック" panose="020B0609070205080204" pitchFamily="49" charset="-128"/>
                </a:rPr>
                <a:t>動物看護総合</a:t>
              </a:r>
              <a:r>
                <a:rPr lang="ja-JP" altLang="en-US" sz="1200" dirty="0" smtClean="0">
                  <a:solidFill>
                    <a:schemeClr val="tx1"/>
                  </a:solidFill>
                  <a:latin typeface="ＭＳ ゴシック" panose="020B0609070205080204" pitchFamily="49" charset="-128"/>
                  <a:ea typeface="ＭＳ ゴシック" panose="020B0609070205080204" pitchFamily="49" charset="-128"/>
                </a:rPr>
                <a:t>実習手引き</a:t>
              </a:r>
              <a:r>
                <a:rPr lang="en-US" altLang="ja-JP" sz="1200" dirty="0" smtClean="0">
                  <a:solidFill>
                    <a:schemeClr val="tx1"/>
                  </a:solidFill>
                  <a:latin typeface="ＭＳ ゴシック" panose="020B0609070205080204" pitchFamily="49" charset="-128"/>
                  <a:ea typeface="ＭＳ ゴシック" panose="020B0609070205080204" pitchFamily="49" charset="-128"/>
                </a:rPr>
                <a:t>(</a:t>
              </a:r>
              <a:r>
                <a:rPr lang="ja-JP" altLang="en-US" sz="1200" dirty="0" smtClean="0">
                  <a:solidFill>
                    <a:schemeClr val="tx1"/>
                  </a:solidFill>
                  <a:latin typeface="ＭＳ ゴシック" panose="020B0609070205080204" pitchFamily="49" charset="-128"/>
                  <a:ea typeface="ＭＳ ゴシック" panose="020B0609070205080204" pitchFamily="49" charset="-128"/>
                </a:rPr>
                <a:t>学生）・指導要領</a:t>
              </a:r>
              <a:r>
                <a:rPr lang="en-US" altLang="ja-JP" sz="1200" dirty="0" smtClean="0">
                  <a:solidFill>
                    <a:schemeClr val="tx1"/>
                  </a:solidFill>
                  <a:latin typeface="ＭＳ ゴシック" panose="020B0609070205080204" pitchFamily="49" charset="-128"/>
                  <a:ea typeface="ＭＳ ゴシック" panose="020B0609070205080204" pitchFamily="49" charset="-128"/>
                </a:rPr>
                <a:t>(</a:t>
              </a:r>
              <a:r>
                <a:rPr lang="ja-JP" altLang="en-US" sz="1200" dirty="0" smtClean="0">
                  <a:solidFill>
                    <a:schemeClr val="tx1"/>
                  </a:solidFill>
                  <a:latin typeface="ＭＳ ゴシック" panose="020B0609070205080204" pitchFamily="49" charset="-128"/>
                  <a:ea typeface="ＭＳ ゴシック" panose="020B0609070205080204" pitchFamily="49" charset="-128"/>
                </a:rPr>
                <a:t>教員）</a:t>
              </a:r>
              <a:endParaRPr lang="en-US" altLang="ja-JP" sz="12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200" dirty="0">
                  <a:solidFill>
                    <a:schemeClr val="tx1"/>
                  </a:solidFill>
                  <a:latin typeface="ＭＳ ゴシック" panose="020B0609070205080204" pitchFamily="49" charset="-128"/>
                  <a:ea typeface="ＭＳ ゴシック" panose="020B0609070205080204" pitchFamily="49" charset="-128"/>
                </a:rPr>
                <a:t>　動物</a:t>
              </a:r>
              <a:r>
                <a:rPr lang="ja-JP" altLang="en-US" sz="1200" dirty="0" smtClean="0">
                  <a:solidFill>
                    <a:schemeClr val="tx1"/>
                  </a:solidFill>
                  <a:latin typeface="ＭＳ ゴシック" panose="020B0609070205080204" pitchFamily="49" charset="-128"/>
                  <a:ea typeface="ＭＳ ゴシック" panose="020B0609070205080204" pitchFamily="49" charset="-128"/>
                </a:rPr>
                <a:t>看護総合実習目的・目標一覧表</a:t>
              </a:r>
              <a:endParaRPr lang="en-US" altLang="ja-JP" sz="1200" dirty="0">
                <a:solidFill>
                  <a:schemeClr val="tx1"/>
                </a:solidFill>
                <a:latin typeface="ＭＳ ゴシック" panose="020B0609070205080204" pitchFamily="49" charset="-128"/>
                <a:ea typeface="ＭＳ ゴシック" panose="020B0609070205080204" pitchFamily="49" charset="-128"/>
              </a:endParaRPr>
            </a:p>
            <a:p>
              <a:r>
                <a:rPr lang="ja-JP" altLang="en-US" sz="1200" dirty="0" smtClean="0">
                  <a:solidFill>
                    <a:schemeClr val="tx1"/>
                  </a:solidFill>
                  <a:latin typeface="ＭＳ ゴシック" panose="020B0609070205080204" pitchFamily="49" charset="-128"/>
                  <a:ea typeface="ＭＳ ゴシック" panose="020B0609070205080204" pitchFamily="49" charset="-128"/>
                </a:rPr>
                <a:t>　実習</a:t>
              </a:r>
              <a:r>
                <a:rPr lang="ja-JP" altLang="en-US" sz="1200" dirty="0">
                  <a:solidFill>
                    <a:schemeClr val="tx1"/>
                  </a:solidFill>
                  <a:latin typeface="ＭＳ ゴシック" panose="020B0609070205080204" pitchFamily="49" charset="-128"/>
                  <a:ea typeface="ＭＳ ゴシック" panose="020B0609070205080204" pitchFamily="49" charset="-128"/>
                </a:rPr>
                <a:t>目的・目標</a:t>
              </a:r>
              <a:endParaRPr lang="en-US" altLang="ja-JP" sz="1200" dirty="0">
                <a:solidFill>
                  <a:schemeClr val="tx1"/>
                </a:solidFill>
                <a:latin typeface="ＭＳ ゴシック" panose="020B0609070205080204" pitchFamily="49" charset="-128"/>
                <a:ea typeface="ＭＳ ゴシック" panose="020B0609070205080204" pitchFamily="49" charset="-128"/>
              </a:endParaRPr>
            </a:p>
            <a:p>
              <a:r>
                <a:rPr lang="ja-JP" altLang="en-US" sz="1200" dirty="0" smtClean="0">
                  <a:solidFill>
                    <a:schemeClr val="tx1"/>
                  </a:solidFill>
                  <a:latin typeface="ＭＳ ゴシック" panose="020B0609070205080204" pitchFamily="49" charset="-128"/>
                  <a:ea typeface="ＭＳ ゴシック" panose="020B0609070205080204" pitchFamily="49" charset="-128"/>
                </a:rPr>
                <a:t>　履修時間と実習計画</a:t>
              </a:r>
              <a:endParaRPr lang="en-US" altLang="ja-JP" sz="1200" dirty="0">
                <a:solidFill>
                  <a:schemeClr val="tx1"/>
                </a:solidFill>
                <a:latin typeface="ＭＳ ゴシック" panose="020B0609070205080204" pitchFamily="49" charset="-128"/>
                <a:ea typeface="ＭＳ ゴシック" panose="020B0609070205080204" pitchFamily="49" charset="-128"/>
              </a:endParaRPr>
            </a:p>
            <a:p>
              <a:r>
                <a:rPr lang="ja-JP" altLang="en-US" sz="1200" dirty="0" smtClean="0">
                  <a:solidFill>
                    <a:schemeClr val="tx1"/>
                  </a:solidFill>
                  <a:latin typeface="ＭＳ ゴシック" panose="020B0609070205080204" pitchFamily="49" charset="-128"/>
                  <a:ea typeface="ＭＳ ゴシック" panose="020B0609070205080204" pitchFamily="49" charset="-128"/>
                </a:rPr>
                <a:t>　実習</a:t>
              </a:r>
              <a:r>
                <a:rPr lang="ja-JP" altLang="en-US" sz="1200" dirty="0">
                  <a:solidFill>
                    <a:schemeClr val="tx1"/>
                  </a:solidFill>
                  <a:latin typeface="ＭＳ ゴシック" panose="020B0609070205080204" pitchFamily="49" charset="-128"/>
                  <a:ea typeface="ＭＳ ゴシック" panose="020B0609070205080204" pitchFamily="49" charset="-128"/>
                </a:rPr>
                <a:t>の流れ→自己分析→目標設定→計画→準備→記録</a:t>
              </a:r>
              <a:r>
                <a:rPr lang="ja-JP" altLang="en-US" sz="1200" dirty="0" smtClean="0">
                  <a:solidFill>
                    <a:schemeClr val="tx1"/>
                  </a:solidFill>
                  <a:latin typeface="ＭＳ ゴシック" panose="020B0609070205080204" pitchFamily="49" charset="-128"/>
                  <a:ea typeface="ＭＳ ゴシック" panose="020B0609070205080204" pitchFamily="49" charset="-128"/>
                </a:rPr>
                <a:t>→評価→発表</a:t>
              </a:r>
              <a:endParaRPr lang="en-US" altLang="ja-JP" sz="1200" dirty="0">
                <a:solidFill>
                  <a:schemeClr val="tx1"/>
                </a:solidFill>
                <a:latin typeface="ＭＳ ゴシック" panose="020B0609070205080204" pitchFamily="49" charset="-128"/>
                <a:ea typeface="ＭＳ ゴシック" panose="020B0609070205080204" pitchFamily="49" charset="-128"/>
              </a:endParaRPr>
            </a:p>
            <a:p>
              <a:r>
                <a:rPr lang="ja-JP" altLang="en-US" sz="1200" dirty="0" smtClean="0">
                  <a:solidFill>
                    <a:schemeClr val="tx1"/>
                  </a:solidFill>
                  <a:latin typeface="ＭＳ ゴシック" panose="020B0609070205080204" pitchFamily="49" charset="-128"/>
                  <a:ea typeface="ＭＳ ゴシック" panose="020B0609070205080204" pitchFamily="49" charset="-128"/>
                </a:rPr>
                <a:t>　留意点</a:t>
              </a:r>
              <a:r>
                <a:rPr lang="ja-JP" altLang="en-US" sz="1200" dirty="0">
                  <a:solidFill>
                    <a:schemeClr val="tx1"/>
                  </a:solidFill>
                  <a:latin typeface="ＭＳ ゴシック" panose="020B0609070205080204" pitchFamily="49" charset="-128"/>
                  <a:ea typeface="ＭＳ ゴシック" panose="020B0609070205080204" pitchFamily="49" charset="-128"/>
                </a:rPr>
                <a:t>→実習前（目標と準備</a:t>
              </a:r>
              <a:r>
                <a:rPr lang="ja-JP" altLang="en-US" sz="1200" dirty="0" smtClean="0">
                  <a:solidFill>
                    <a:schemeClr val="tx1"/>
                  </a:solidFill>
                  <a:latin typeface="ＭＳ ゴシック" panose="020B0609070205080204" pitchFamily="49" charset="-128"/>
                  <a:ea typeface="ＭＳ ゴシック" panose="020B0609070205080204" pitchFamily="49" charset="-128"/>
                </a:rPr>
                <a:t>）・中</a:t>
              </a:r>
              <a:r>
                <a:rPr lang="ja-JP" altLang="en-US" sz="1200" dirty="0">
                  <a:solidFill>
                    <a:schemeClr val="tx1"/>
                  </a:solidFill>
                  <a:latin typeface="ＭＳ ゴシック" panose="020B0609070205080204" pitchFamily="49" charset="-128"/>
                  <a:ea typeface="ＭＳ ゴシック" panose="020B0609070205080204" pitchFamily="49" charset="-128"/>
                </a:rPr>
                <a:t>（態度・記録）</a:t>
              </a:r>
              <a:r>
                <a:rPr lang="ja-JP" altLang="en-US" sz="1200" dirty="0" smtClean="0">
                  <a:solidFill>
                    <a:schemeClr val="tx1"/>
                  </a:solidFill>
                  <a:latin typeface="ＭＳ ゴシック" panose="020B0609070205080204" pitchFamily="49" charset="-128"/>
                  <a:ea typeface="ＭＳ ゴシック" panose="020B0609070205080204" pitchFamily="49" charset="-128"/>
                </a:rPr>
                <a:t>・後</a:t>
              </a:r>
              <a:r>
                <a:rPr lang="ja-JP" altLang="en-US" sz="1200" dirty="0">
                  <a:solidFill>
                    <a:schemeClr val="tx1"/>
                  </a:solidFill>
                  <a:latin typeface="ＭＳ ゴシック" panose="020B0609070205080204" pitchFamily="49" charset="-128"/>
                  <a:ea typeface="ＭＳ ゴシック" panose="020B0609070205080204" pitchFamily="49" charset="-128"/>
                </a:rPr>
                <a:t>（評価・</a:t>
              </a:r>
              <a:r>
                <a:rPr lang="ja-JP" altLang="en-US" sz="1200" dirty="0" smtClean="0">
                  <a:solidFill>
                    <a:schemeClr val="tx1"/>
                  </a:solidFill>
                  <a:latin typeface="ＭＳ ゴシック" panose="020B0609070205080204" pitchFamily="49" charset="-128"/>
                  <a:ea typeface="ＭＳ ゴシック" panose="020B0609070205080204" pitchFamily="49" charset="-128"/>
                </a:rPr>
                <a:t>振返り）</a:t>
              </a:r>
              <a:endParaRPr lang="en-US" altLang="ja-JP" sz="1200" dirty="0">
                <a:solidFill>
                  <a:schemeClr val="tx1"/>
                </a:solidFill>
                <a:latin typeface="ＭＳ ゴシック" panose="020B0609070205080204" pitchFamily="49" charset="-128"/>
                <a:ea typeface="ＭＳ ゴシック" panose="020B0609070205080204" pitchFamily="49" charset="-128"/>
              </a:endParaRPr>
            </a:p>
            <a:p>
              <a:r>
                <a:rPr lang="ja-JP" altLang="en-US" sz="1200" dirty="0" smtClean="0">
                  <a:solidFill>
                    <a:schemeClr val="tx1"/>
                  </a:solidFill>
                  <a:latin typeface="ＭＳ ゴシック" panose="020B0609070205080204" pitchFamily="49" charset="-128"/>
                  <a:ea typeface="ＭＳ ゴシック" panose="020B0609070205080204" pitchFamily="49" charset="-128"/>
                </a:rPr>
                <a:t>　守秘義務とハラスメント</a:t>
              </a:r>
              <a:endParaRPr lang="en-US" altLang="ja-JP" sz="1200" dirty="0">
                <a:solidFill>
                  <a:schemeClr val="tx1"/>
                </a:solidFill>
                <a:latin typeface="ＭＳ ゴシック" panose="020B0609070205080204" pitchFamily="49" charset="-128"/>
                <a:ea typeface="ＭＳ ゴシック" panose="020B0609070205080204" pitchFamily="49" charset="-128"/>
              </a:endParaRPr>
            </a:p>
            <a:p>
              <a:r>
                <a:rPr lang="ja-JP" altLang="en-US" sz="1200" dirty="0">
                  <a:solidFill>
                    <a:schemeClr val="tx1"/>
                  </a:solidFill>
                  <a:latin typeface="ＭＳ ゴシック" panose="020B0609070205080204" pitchFamily="49" charset="-128"/>
                  <a:ea typeface="ＭＳ ゴシック" panose="020B0609070205080204" pitchFamily="49" charset="-128"/>
                </a:rPr>
                <a:t>勤怠の連絡・届出</a:t>
              </a:r>
              <a:endParaRPr lang="en-US" altLang="ja-JP" sz="1200" dirty="0">
                <a:solidFill>
                  <a:schemeClr val="tx1"/>
                </a:solidFill>
                <a:latin typeface="ＭＳ ゴシック" panose="020B0609070205080204" pitchFamily="49" charset="-128"/>
                <a:ea typeface="ＭＳ ゴシック" panose="020B0609070205080204" pitchFamily="49" charset="-128"/>
              </a:endParaRPr>
            </a:p>
            <a:p>
              <a:r>
                <a:rPr lang="ja-JP" altLang="en-US" sz="1200" dirty="0">
                  <a:solidFill>
                    <a:schemeClr val="tx1"/>
                  </a:solidFill>
                  <a:latin typeface="ＭＳ ゴシック" panose="020B0609070205080204" pitchFamily="49" charset="-128"/>
                  <a:ea typeface="ＭＳ ゴシック" panose="020B0609070205080204" pitchFamily="49" charset="-128"/>
                </a:rPr>
                <a:t>実習中止の</a:t>
              </a:r>
              <a:r>
                <a:rPr lang="ja-JP" altLang="en-US" sz="1200" dirty="0" smtClean="0">
                  <a:solidFill>
                    <a:schemeClr val="tx1"/>
                  </a:solidFill>
                  <a:latin typeface="ＭＳ ゴシック" panose="020B0609070205080204" pitchFamily="49" charset="-128"/>
                  <a:ea typeface="ＭＳ ゴシック" panose="020B0609070205080204" pitchFamily="49" charset="-128"/>
                </a:rPr>
                <a:t>措置</a:t>
              </a:r>
              <a:endParaRPr lang="en-US" altLang="ja-JP" sz="12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200" dirty="0" smtClean="0">
                  <a:solidFill>
                    <a:schemeClr val="tx1"/>
                  </a:solidFill>
                  <a:latin typeface="ＭＳ ゴシック" panose="020B0609070205080204" pitchFamily="49" charset="-128"/>
                  <a:ea typeface="ＭＳ ゴシック" panose="020B0609070205080204" pitchFamily="49" charset="-128"/>
                </a:rPr>
                <a:t>評価・指導・オリエンテーション</a:t>
              </a:r>
              <a:endParaRPr lang="en-US" altLang="ja-JP" sz="1200" dirty="0">
                <a:solidFill>
                  <a:schemeClr val="tx1"/>
                </a:solidFill>
                <a:latin typeface="ＭＳ ゴシック" panose="020B0609070205080204" pitchFamily="49" charset="-128"/>
                <a:ea typeface="ＭＳ ゴシック" panose="020B0609070205080204" pitchFamily="49" charset="-128"/>
              </a:endParaRPr>
            </a:p>
          </p:txBody>
        </p:sp>
        <p:sp>
          <p:nvSpPr>
            <p:cNvPr id="9" name="角丸四角形 8"/>
            <p:cNvSpPr/>
            <p:nvPr/>
          </p:nvSpPr>
          <p:spPr>
            <a:xfrm>
              <a:off x="6691042" y="4318733"/>
              <a:ext cx="2042635" cy="2736000"/>
            </a:xfrm>
            <a:prstGeom prst="roundRect">
              <a:avLst>
                <a:gd name="adj" fmla="val 1119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300" dirty="0" smtClean="0">
                  <a:solidFill>
                    <a:schemeClr val="tx1"/>
                  </a:solidFill>
                  <a:latin typeface="ＭＳ ゴシック" panose="020B0609070205080204" pitchFamily="49" charset="-128"/>
                  <a:ea typeface="ＭＳ ゴシック" panose="020B0609070205080204" pitchFamily="49" charset="-128"/>
                </a:rPr>
                <a:t>自己</a:t>
              </a:r>
              <a:r>
                <a:rPr lang="ja-JP" altLang="en-US" sz="1300" dirty="0">
                  <a:solidFill>
                    <a:schemeClr val="tx1"/>
                  </a:solidFill>
                  <a:latin typeface="ＭＳ ゴシック" panose="020B0609070205080204" pitchFamily="49" charset="-128"/>
                  <a:ea typeface="ＭＳ ゴシック" panose="020B0609070205080204" pitchFamily="49" charset="-128"/>
                </a:rPr>
                <a:t>評価に</a:t>
              </a:r>
              <a:r>
                <a:rPr lang="ja-JP" altLang="en-US" sz="1300" dirty="0" smtClean="0">
                  <a:solidFill>
                    <a:schemeClr val="tx1"/>
                  </a:solidFill>
                  <a:latin typeface="ＭＳ ゴシック" panose="020B0609070205080204" pitchFamily="49" charset="-128"/>
                  <a:ea typeface="ＭＳ ゴシック" panose="020B0609070205080204" pitchFamily="49" charset="-128"/>
                </a:rPr>
                <a:t>よる</a:t>
              </a:r>
              <a:endParaRPr lang="en-US" altLang="ja-JP" sz="13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smtClean="0">
                  <a:solidFill>
                    <a:schemeClr val="tx1"/>
                  </a:solidFill>
                  <a:latin typeface="ＭＳ ゴシック" panose="020B0609070205080204" pitchFamily="49" charset="-128"/>
                  <a:ea typeface="ＭＳ ゴシック" panose="020B0609070205080204" pitchFamily="49" charset="-128"/>
                </a:rPr>
                <a:t>今後の課題確認</a:t>
              </a:r>
              <a:endParaRPr lang="en-US" altLang="ja-JP" sz="13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smtClean="0">
                  <a:solidFill>
                    <a:schemeClr val="tx1"/>
                  </a:solidFill>
                  <a:latin typeface="ＭＳ ゴシック" panose="020B0609070205080204" pitchFamily="49" charset="-128"/>
                  <a:ea typeface="ＭＳ ゴシック" panose="020B0609070205080204" pitchFamily="49" charset="-128"/>
                </a:rPr>
                <a:t>学習目標設定</a:t>
              </a:r>
              <a:endParaRPr lang="en-US" altLang="ja-JP" sz="13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smtClean="0">
                  <a:solidFill>
                    <a:schemeClr val="tx1"/>
                  </a:solidFill>
                  <a:latin typeface="ＭＳ ゴシック" panose="020B0609070205080204" pitchFamily="49" charset="-128"/>
                  <a:ea typeface="ＭＳ ゴシック" panose="020B0609070205080204" pitchFamily="49" charset="-128"/>
                </a:rPr>
                <a:t>（</a:t>
              </a:r>
              <a:r>
                <a:rPr lang="ja-JP" altLang="en-US" sz="1300" dirty="0">
                  <a:solidFill>
                    <a:schemeClr val="tx1"/>
                  </a:solidFill>
                  <a:latin typeface="ＭＳ ゴシック" panose="020B0609070205080204" pitchFamily="49" charset="-128"/>
                  <a:ea typeface="ＭＳ ゴシック" panose="020B0609070205080204" pitchFamily="49" charset="-128"/>
                </a:rPr>
                <a:t>振返りシート作成）</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smtClean="0">
                  <a:solidFill>
                    <a:schemeClr val="tx1"/>
                  </a:solidFill>
                  <a:latin typeface="ＭＳ ゴシック" panose="020B0609070205080204" pitchFamily="49" charset="-128"/>
                  <a:ea typeface="ＭＳ ゴシック" panose="020B0609070205080204" pitchFamily="49" charset="-128"/>
                </a:rPr>
                <a:t>ＧＷ（</a:t>
              </a:r>
              <a:r>
                <a:rPr lang="ja-JP" altLang="en-US" sz="1300" dirty="0">
                  <a:solidFill>
                    <a:schemeClr val="tx1"/>
                  </a:solidFill>
                  <a:latin typeface="ＭＳ ゴシック" panose="020B0609070205080204" pitchFamily="49" charset="-128"/>
                  <a:ea typeface="ＭＳ ゴシック" panose="020B0609070205080204" pitchFamily="49" charset="-128"/>
                </a:rPr>
                <a:t>グループワーク）や教科担当教員との面談</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成果発表</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smtClean="0">
                  <a:solidFill>
                    <a:schemeClr val="tx1"/>
                  </a:solidFill>
                  <a:latin typeface="ＭＳ ゴシック" panose="020B0609070205080204" pitchFamily="49" charset="-128"/>
                  <a:ea typeface="ＭＳ ゴシック" panose="020B0609070205080204" pitchFamily="49" charset="-128"/>
                </a:rPr>
                <a:t>↓</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教科としての判定（担任・教科担当）</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smtClean="0">
                  <a:solidFill>
                    <a:schemeClr val="tx1"/>
                  </a:solidFill>
                  <a:latin typeface="ＭＳ ゴシック" panose="020B0609070205080204" pitchFamily="49" charset="-128"/>
                  <a:ea typeface="ＭＳ ゴシック" panose="020B0609070205080204" pitchFamily="49" charset="-128"/>
                </a:rPr>
                <a:t>実習を終えての成果・課題</a:t>
              </a:r>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grpSp>
    </p:spTree>
    <p:extLst>
      <p:ext uri="{BB962C8B-B14F-4D97-AF65-F5344CB8AC3E}">
        <p14:creationId xmlns:p14="http://schemas.microsoft.com/office/powerpoint/2010/main" val="36637687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76683" y="116540"/>
            <a:ext cx="9648795" cy="400110"/>
          </a:xfrm>
          <a:prstGeom prst="rect">
            <a:avLst/>
          </a:prstGeom>
          <a:noFill/>
        </p:spPr>
        <p:txBody>
          <a:bodyPr wrap="none" rtlCol="0">
            <a:spAutoFit/>
          </a:bodyPr>
          <a:lstStyle/>
          <a:p>
            <a:r>
              <a:rPr lang="ja-JP" altLang="en-US" sz="2000" dirty="0" smtClean="0">
                <a:latin typeface="ＭＳ ゴシック" panose="020B0609070205080204" pitchFamily="49" charset="-128"/>
                <a:ea typeface="ＭＳ ゴシック" panose="020B0609070205080204" pitchFamily="49" charset="-128"/>
              </a:rPr>
              <a:t>「動物看護総合実習目的・目標」を達成させるためにお願いしたい指導内容（案</a:t>
            </a:r>
            <a:r>
              <a:rPr lang="ja-JP" altLang="en-US" dirty="0" smtClean="0">
                <a:latin typeface="ＭＳ ゴシック" panose="020B0609070205080204" pitchFamily="49" charset="-128"/>
                <a:ea typeface="ＭＳ ゴシック" panose="020B0609070205080204" pitchFamily="49" charset="-128"/>
              </a:rPr>
              <a:t>）</a:t>
            </a:r>
            <a:endParaRPr kumimoji="1" lang="ja-JP" altLang="en-US" dirty="0">
              <a:latin typeface="ＭＳ ゴシック" panose="020B0609070205080204" pitchFamily="49" charset="-128"/>
              <a:ea typeface="ＭＳ ゴシック" panose="020B0609070205080204" pitchFamily="49" charset="-128"/>
            </a:endParaRPr>
          </a:p>
        </p:txBody>
      </p:sp>
      <p:graphicFrame>
        <p:nvGraphicFramePr>
          <p:cNvPr id="3" name="表 2"/>
          <p:cNvGraphicFramePr>
            <a:graphicFrameLocks noGrp="1"/>
          </p:cNvGraphicFramePr>
          <p:nvPr>
            <p:extLst>
              <p:ext uri="{D42A27DB-BD31-4B8C-83A1-F6EECF244321}">
                <p14:modId xmlns:p14="http://schemas.microsoft.com/office/powerpoint/2010/main" val="4201459997"/>
              </p:ext>
            </p:extLst>
          </p:nvPr>
        </p:nvGraphicFramePr>
        <p:xfrm>
          <a:off x="304798" y="612718"/>
          <a:ext cx="11353802" cy="6219710"/>
        </p:xfrm>
        <a:graphic>
          <a:graphicData uri="http://schemas.openxmlformats.org/drawingml/2006/table">
            <a:tbl>
              <a:tblPr firstRow="1" bandRow="1">
                <a:tableStyleId>{5C22544A-7EE6-4342-B048-85BDC9FD1C3A}</a:tableStyleId>
              </a:tblPr>
              <a:tblGrid>
                <a:gridCol w="1628509">
                  <a:extLst>
                    <a:ext uri="{9D8B030D-6E8A-4147-A177-3AD203B41FA5}">
                      <a16:colId xmlns:a16="http://schemas.microsoft.com/office/drawing/2014/main" xmlns="" val="2780803900"/>
                    </a:ext>
                  </a:extLst>
                </a:gridCol>
                <a:gridCol w="3021067">
                  <a:extLst>
                    <a:ext uri="{9D8B030D-6E8A-4147-A177-3AD203B41FA5}">
                      <a16:colId xmlns:a16="http://schemas.microsoft.com/office/drawing/2014/main" xmlns="" val="2139560209"/>
                    </a:ext>
                  </a:extLst>
                </a:gridCol>
                <a:gridCol w="3180211">
                  <a:extLst>
                    <a:ext uri="{9D8B030D-6E8A-4147-A177-3AD203B41FA5}">
                      <a16:colId xmlns:a16="http://schemas.microsoft.com/office/drawing/2014/main" xmlns="" val="2750686703"/>
                    </a:ext>
                  </a:extLst>
                </a:gridCol>
                <a:gridCol w="3524015">
                  <a:extLst>
                    <a:ext uri="{9D8B030D-6E8A-4147-A177-3AD203B41FA5}">
                      <a16:colId xmlns:a16="http://schemas.microsoft.com/office/drawing/2014/main" xmlns="" val="1845280362"/>
                    </a:ext>
                  </a:extLst>
                </a:gridCol>
              </a:tblGrid>
              <a:tr h="428510">
                <a:tc>
                  <a:txBody>
                    <a:bodyPr/>
                    <a:lstStyle/>
                    <a:p>
                      <a:pPr algn="ctr"/>
                      <a:r>
                        <a:rPr kumimoji="1" lang="ja-JP" altLang="en-US" dirty="0" smtClean="0">
                          <a:latin typeface="ＭＳ ゴシック" panose="020B0609070205080204" pitchFamily="49" charset="-128"/>
                          <a:ea typeface="ＭＳ ゴシック" panose="020B0609070205080204" pitchFamily="49" charset="-128"/>
                        </a:rPr>
                        <a:t>段階</a:t>
                      </a:r>
                      <a:endParaRPr kumimoji="1" lang="ja-JP" altLang="en-US" dirty="0">
                        <a:latin typeface="ＭＳ ゴシック" panose="020B0609070205080204" pitchFamily="49" charset="-128"/>
                        <a:ea typeface="ＭＳ ゴシック" panose="020B0609070205080204" pitchFamily="49" charset="-128"/>
                      </a:endParaRPr>
                    </a:p>
                  </a:txBody>
                  <a:tcPr/>
                </a:tc>
                <a:tc>
                  <a:txBody>
                    <a:bodyPr/>
                    <a:lstStyle/>
                    <a:p>
                      <a:pPr algn="ctr"/>
                      <a:r>
                        <a:rPr kumimoji="1" lang="ja-JP" altLang="en-US" dirty="0" smtClean="0">
                          <a:latin typeface="ＭＳ ゴシック" panose="020B0609070205080204" pitchFamily="49" charset="-128"/>
                          <a:ea typeface="ＭＳ ゴシック" panose="020B0609070205080204" pitchFamily="49" charset="-128"/>
                        </a:rPr>
                        <a:t>理解型</a:t>
                      </a:r>
                      <a:endParaRPr kumimoji="1" lang="ja-JP" altLang="en-US" dirty="0">
                        <a:latin typeface="ＭＳ ゴシック" panose="020B0609070205080204" pitchFamily="49" charset="-128"/>
                        <a:ea typeface="ＭＳ ゴシック" panose="020B0609070205080204" pitchFamily="49" charset="-128"/>
                      </a:endParaRPr>
                    </a:p>
                  </a:txBody>
                  <a:tcPr/>
                </a:tc>
                <a:tc>
                  <a:txBody>
                    <a:bodyPr/>
                    <a:lstStyle/>
                    <a:p>
                      <a:pPr algn="ctr"/>
                      <a:r>
                        <a:rPr kumimoji="1" lang="ja-JP" altLang="en-US" dirty="0" smtClean="0">
                          <a:latin typeface="ＭＳ ゴシック" panose="020B0609070205080204" pitchFamily="49" charset="-128"/>
                          <a:ea typeface="ＭＳ ゴシック" panose="020B0609070205080204" pitchFamily="49" charset="-128"/>
                        </a:rPr>
                        <a:t>体験型</a:t>
                      </a:r>
                      <a:endParaRPr kumimoji="1" lang="ja-JP" altLang="en-US" dirty="0">
                        <a:latin typeface="ＭＳ ゴシック" panose="020B0609070205080204" pitchFamily="49" charset="-128"/>
                        <a:ea typeface="ＭＳ ゴシック" panose="020B0609070205080204" pitchFamily="49" charset="-128"/>
                      </a:endParaRPr>
                    </a:p>
                  </a:txBody>
                  <a:tcPr/>
                </a:tc>
                <a:tc>
                  <a:txBody>
                    <a:bodyPr/>
                    <a:lstStyle/>
                    <a:p>
                      <a:pPr algn="ctr"/>
                      <a:r>
                        <a:rPr kumimoji="1" lang="ja-JP" altLang="en-US" dirty="0" smtClean="0">
                          <a:latin typeface="ＭＳ ゴシック" panose="020B0609070205080204" pitchFamily="49" charset="-128"/>
                          <a:ea typeface="ＭＳ ゴシック" panose="020B0609070205080204" pitchFamily="49" charset="-128"/>
                        </a:rPr>
                        <a:t>実務型</a:t>
                      </a:r>
                      <a:endParaRPr kumimoji="1" lang="ja-JP" altLang="en-US" dirty="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xmlns="" val="3806952163"/>
                  </a:ext>
                </a:extLst>
              </a:tr>
              <a:tr h="1712114">
                <a:tc>
                  <a:txBody>
                    <a:bodyPr/>
                    <a:lstStyle/>
                    <a:p>
                      <a:r>
                        <a:rPr kumimoji="1" lang="ja-JP" altLang="en-US" dirty="0" smtClean="0">
                          <a:latin typeface="ＭＳ ゴシック" panose="020B0609070205080204" pitchFamily="49" charset="-128"/>
                          <a:ea typeface="ＭＳ ゴシック" panose="020B0609070205080204" pitchFamily="49" charset="-128"/>
                        </a:rPr>
                        <a:t>実習開始前に説明・指導をしていただきたい内容</a:t>
                      </a:r>
                      <a:endParaRPr kumimoji="1" lang="ja-JP" altLang="en-US" dirty="0">
                        <a:latin typeface="ＭＳ ゴシック" panose="020B0609070205080204" pitchFamily="49" charset="-128"/>
                        <a:ea typeface="ＭＳ ゴシック" panose="020B0609070205080204" pitchFamily="49" charset="-128"/>
                      </a:endParaRPr>
                    </a:p>
                  </a:txBody>
                  <a:tcPr/>
                </a:tc>
                <a:tc>
                  <a:txBody>
                    <a:bodyPr/>
                    <a:lstStyle/>
                    <a:p>
                      <a:r>
                        <a:rPr kumimoji="1" lang="ja-JP" altLang="en-US" dirty="0" smtClean="0">
                          <a:latin typeface="ＭＳ ゴシック" panose="020B0609070205080204" pitchFamily="49" charset="-128"/>
                          <a:ea typeface="ＭＳ ゴシック" panose="020B0609070205080204" pitchFamily="49" charset="-128"/>
                        </a:rPr>
                        <a:t>◎初めて動物病院内の仕事を見学する学生が対象。この学生にお願いしたいこと。</a:t>
                      </a:r>
                      <a:endParaRPr kumimoji="1" lang="en-US" altLang="ja-JP" dirty="0" smtClean="0">
                        <a:latin typeface="ＭＳ ゴシック" panose="020B0609070205080204" pitchFamily="49" charset="-128"/>
                        <a:ea typeface="ＭＳ ゴシック" panose="020B0609070205080204" pitchFamily="49" charset="-128"/>
                      </a:endParaRPr>
                    </a:p>
                    <a:p>
                      <a:pPr marL="0" indent="0" algn="ctr">
                        <a:buFont typeface="Arial" panose="020B0604020202020204" pitchFamily="34" charset="0"/>
                        <a:buNone/>
                      </a:pPr>
                      <a:r>
                        <a:rPr kumimoji="1" lang="ja-JP" altLang="en-US" sz="1600" dirty="0" smtClean="0">
                          <a:latin typeface="ＭＳ ゴシック" panose="020B0609070205080204" pitchFamily="49" charset="-128"/>
                          <a:ea typeface="ＭＳ ゴシック" panose="020B0609070205080204" pitchFamily="49" charset="-128"/>
                        </a:rPr>
                        <a:t>（オリエンテーション）</a:t>
                      </a:r>
                      <a:endParaRPr kumimoji="1" lang="en-US" altLang="ja-JP" sz="1600" dirty="0" smtClean="0">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600" dirty="0" smtClean="0">
                          <a:latin typeface="ＭＳ ゴシック" panose="020B0609070205080204" pitchFamily="49" charset="-128"/>
                          <a:ea typeface="ＭＳ ゴシック" panose="020B0609070205080204" pitchFamily="49" charset="-128"/>
                        </a:rPr>
                        <a:t>動物病院の歴史や経緯、診療動物、診療種について</a:t>
                      </a:r>
                      <a:endParaRPr kumimoji="1" lang="en-US" altLang="ja-JP" sz="1600" dirty="0" smtClean="0">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600" dirty="0" smtClean="0">
                          <a:latin typeface="ＭＳ ゴシック" panose="020B0609070205080204" pitchFamily="49" charset="-128"/>
                          <a:ea typeface="ＭＳ ゴシック" panose="020B0609070205080204" pitchFamily="49" charset="-128"/>
                        </a:rPr>
                        <a:t>動物病院を構成しているスタッフの紹介や施設・設備</a:t>
                      </a:r>
                      <a:endParaRPr kumimoji="1" lang="en-US" altLang="ja-JP" sz="1600" dirty="0" smtClean="0">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600" dirty="0" smtClean="0">
                          <a:latin typeface="ＭＳ ゴシック" panose="020B0609070205080204" pitchFamily="49" charset="-128"/>
                          <a:ea typeface="ＭＳ ゴシック" panose="020B0609070205080204" pitchFamily="49" charset="-128"/>
                        </a:rPr>
                        <a:t>目指しているポリシーやモットーを説明する</a:t>
                      </a:r>
                      <a:endParaRPr kumimoji="1" lang="en-US" altLang="ja-JP" sz="1600" dirty="0" smtClean="0">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600" dirty="0" smtClean="0">
                          <a:latin typeface="ＭＳ ゴシック" panose="020B0609070205080204" pitchFamily="49" charset="-128"/>
                          <a:ea typeface="ＭＳ ゴシック" panose="020B0609070205080204" pitchFamily="49" charset="-128"/>
                        </a:rPr>
                        <a:t>一日の診療の流れを説明する（タイムスケジュールや勤務時間、手術予定など）</a:t>
                      </a:r>
                      <a:endParaRPr kumimoji="1" lang="en-US" altLang="ja-JP" sz="1600" dirty="0" smtClean="0">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600" dirty="0" smtClean="0">
                          <a:latin typeface="ＭＳ ゴシック" panose="020B0609070205080204" pitchFamily="49" charset="-128"/>
                          <a:ea typeface="ＭＳ ゴシック" panose="020B0609070205080204" pitchFamily="49" charset="-128"/>
                        </a:rPr>
                        <a:t>院内（待合室、診療室など）在室中にしてもらっては困ることを指示する（突然大声を出す、泣く、笑うなど私情表現をする、動物に手を出す、飼い主に話しかける、診療機器に触る、写真を撮るなど）</a:t>
                      </a:r>
                      <a:endParaRPr kumimoji="1" lang="en-US" altLang="ja-JP" sz="1600" dirty="0" smtClean="0">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600" dirty="0" smtClean="0">
                          <a:latin typeface="ＭＳ ゴシック" panose="020B0609070205080204" pitchFamily="49" charset="-128"/>
                          <a:ea typeface="ＭＳ ゴシック" panose="020B0609070205080204" pitchFamily="49" charset="-128"/>
                        </a:rPr>
                        <a:t>その他（見学説明手順等）</a:t>
                      </a:r>
                      <a:endParaRPr kumimoji="1" lang="en-US" altLang="ja-JP" sz="1600" dirty="0" smtClean="0">
                        <a:latin typeface="ＭＳ ゴシック" panose="020B0609070205080204" pitchFamily="49" charset="-128"/>
                        <a:ea typeface="ＭＳ ゴシック" panose="020B0609070205080204" pitchFamily="49" charset="-128"/>
                      </a:endParaRPr>
                    </a:p>
                    <a:p>
                      <a:endParaRPr kumimoji="1" lang="en-US" altLang="ja-JP" sz="1600" dirty="0" smtClean="0">
                        <a:latin typeface="ＭＳ ゴシック" panose="020B0609070205080204" pitchFamily="49" charset="-128"/>
                        <a:ea typeface="ＭＳ ゴシック" panose="020B0609070205080204" pitchFamily="49" charset="-128"/>
                      </a:endParaRPr>
                    </a:p>
                  </a:txBody>
                  <a:tcPr/>
                </a:tc>
                <a:tc>
                  <a:txBody>
                    <a:bodyPr/>
                    <a:lstStyle/>
                    <a:p>
                      <a:r>
                        <a:rPr kumimoji="1" lang="ja-JP" altLang="en-US" dirty="0" smtClean="0">
                          <a:latin typeface="ＭＳ ゴシック" panose="020B0609070205080204" pitchFamily="49" charset="-128"/>
                          <a:ea typeface="ＭＳ ゴシック" panose="020B0609070205080204" pitchFamily="49" charset="-128"/>
                        </a:rPr>
                        <a:t>◎動物看護師として働く時の素養として備えておかねばならない事への指導。</a:t>
                      </a:r>
                      <a:endParaRPr kumimoji="1" lang="en-US" altLang="ja-JP" dirty="0" smtClean="0">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600" dirty="0" smtClean="0">
                          <a:latin typeface="ＭＳ ゴシック" panose="020B0609070205080204" pitchFamily="49" charset="-128"/>
                          <a:ea typeface="ＭＳ ゴシック" panose="020B0609070205080204" pitchFamily="49" charset="-128"/>
                        </a:rPr>
                        <a:t>オリエンテーション</a:t>
                      </a:r>
                      <a:endParaRPr kumimoji="1" lang="en-US" altLang="ja-JP" sz="1600" dirty="0" smtClean="0">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600" dirty="0" smtClean="0">
                          <a:latin typeface="ＭＳ ゴシック" panose="020B0609070205080204" pitchFamily="49" charset="-128"/>
                          <a:ea typeface="ＭＳ ゴシック" panose="020B0609070205080204" pitchFamily="49" charset="-128"/>
                        </a:rPr>
                        <a:t>学生が関われる作業等の目的と内容の説明をする</a:t>
                      </a:r>
                      <a:endParaRPr kumimoji="1" lang="en-US" altLang="ja-JP" sz="1600" dirty="0" smtClean="0">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600" dirty="0" smtClean="0">
                          <a:latin typeface="ＭＳ ゴシック" panose="020B0609070205080204" pitchFamily="49" charset="-128"/>
                          <a:ea typeface="ＭＳ ゴシック" panose="020B0609070205080204" pitchFamily="49" charset="-128"/>
                        </a:rPr>
                        <a:t>してはいけないこと、の説明をする</a:t>
                      </a:r>
                      <a:endParaRPr kumimoji="1" lang="en-US" altLang="ja-JP" sz="1600" dirty="0" smtClean="0">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600" dirty="0" smtClean="0">
                          <a:latin typeface="ＭＳ ゴシック" panose="020B0609070205080204" pitchFamily="49" charset="-128"/>
                          <a:ea typeface="ＭＳ ゴシック" panose="020B0609070205080204" pitchFamily="49" charset="-128"/>
                        </a:rPr>
                        <a:t>作業手順など手本を示す</a:t>
                      </a:r>
                      <a:endParaRPr kumimoji="1" lang="en-US" altLang="ja-JP" sz="1600" dirty="0" smtClean="0">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600" dirty="0" smtClean="0">
                          <a:latin typeface="ＭＳ ゴシック" panose="020B0609070205080204" pitchFamily="49" charset="-128"/>
                          <a:ea typeface="ＭＳ ゴシック" panose="020B0609070205080204" pitchFamily="49" charset="-128"/>
                        </a:rPr>
                        <a:t>質問がないかたずねる</a:t>
                      </a:r>
                      <a:endParaRPr kumimoji="1" lang="en-US" altLang="ja-JP" sz="1600" dirty="0" smtClean="0">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600" dirty="0" smtClean="0">
                          <a:latin typeface="ＭＳ ゴシック" panose="020B0609070205080204" pitchFamily="49" charset="-128"/>
                          <a:ea typeface="ＭＳ ゴシック" panose="020B0609070205080204" pitchFamily="49" charset="-128"/>
                        </a:rPr>
                        <a:t>実践後の確認をし、改善点を指導する</a:t>
                      </a:r>
                      <a:endParaRPr kumimoji="1" lang="ja-JP" altLang="en-US" sz="1600" dirty="0">
                        <a:latin typeface="ＭＳ ゴシック" panose="020B0609070205080204" pitchFamily="49" charset="-128"/>
                        <a:ea typeface="ＭＳ ゴシック" panose="020B0609070205080204" pitchFamily="49" charset="-128"/>
                      </a:endParaRPr>
                    </a:p>
                  </a:txBody>
                  <a:tcPr/>
                </a:tc>
                <a:tc>
                  <a:txBody>
                    <a:bodyPr/>
                    <a:lstStyle/>
                    <a:p>
                      <a:r>
                        <a:rPr kumimoji="1" lang="ja-JP" altLang="en-US" dirty="0" smtClean="0">
                          <a:latin typeface="ＭＳ ゴシック" panose="020B0609070205080204" pitchFamily="49" charset="-128"/>
                          <a:ea typeface="ＭＳ ゴシック" panose="020B0609070205080204" pitchFamily="49" charset="-128"/>
                        </a:rPr>
                        <a:t>◎新入スタッフとして受け入れる場合を想定した指導。</a:t>
                      </a:r>
                      <a:endParaRPr kumimoji="1" lang="en-US" altLang="ja-JP" dirty="0" smtClean="0">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600" dirty="0" smtClean="0">
                          <a:latin typeface="ＭＳ ゴシック" panose="020B0609070205080204" pitchFamily="49" charset="-128"/>
                          <a:ea typeface="ＭＳ ゴシック" panose="020B0609070205080204" pitchFamily="49" charset="-128"/>
                        </a:rPr>
                        <a:t>オリエンテーション</a:t>
                      </a:r>
                      <a:endParaRPr kumimoji="1" lang="en-US" altLang="ja-JP" sz="1600" dirty="0" smtClean="0">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600" dirty="0" smtClean="0">
                          <a:latin typeface="ＭＳ ゴシック" panose="020B0609070205080204" pitchFamily="49" charset="-128"/>
                          <a:ea typeface="ＭＳ ゴシック" panose="020B0609070205080204" pitchFamily="49" charset="-128"/>
                        </a:rPr>
                        <a:t>仕事をする時の注意事項について説明する。</a:t>
                      </a:r>
                      <a:endParaRPr kumimoji="1" lang="en-US" altLang="ja-JP" sz="1600" dirty="0" smtClean="0">
                        <a:latin typeface="ＭＳ ゴシック" panose="020B0609070205080204" pitchFamily="49" charset="-128"/>
                        <a:ea typeface="ＭＳ ゴシック" panose="020B0609070205080204" pitchFamily="49" charset="-128"/>
                      </a:endParaRPr>
                    </a:p>
                    <a:p>
                      <a:r>
                        <a:rPr kumimoji="1" lang="ja-JP" altLang="en-US" sz="1600" dirty="0" smtClean="0">
                          <a:latin typeface="ＭＳ ゴシック" panose="020B0609070205080204" pitchFamily="49" charset="-128"/>
                          <a:ea typeface="ＭＳ ゴシック" panose="020B0609070205080204" pitchFamily="49" charset="-128"/>
                        </a:rPr>
                        <a:t>例：</a:t>
                      </a:r>
                      <a:endParaRPr kumimoji="1" lang="en-US" altLang="ja-JP" sz="1600" dirty="0" smtClean="0">
                        <a:latin typeface="ＭＳ ゴシック" panose="020B0609070205080204" pitchFamily="49" charset="-128"/>
                        <a:ea typeface="ＭＳ ゴシック" panose="020B0609070205080204" pitchFamily="49" charset="-128"/>
                      </a:endParaRPr>
                    </a:p>
                    <a:p>
                      <a:r>
                        <a:rPr kumimoji="1" lang="ja-JP" altLang="en-US" sz="1600" dirty="0" smtClean="0">
                          <a:latin typeface="ＭＳ ゴシック" panose="020B0609070205080204" pitchFamily="49" charset="-128"/>
                          <a:ea typeface="ＭＳ ゴシック" panose="020B0609070205080204" pitchFamily="49" charset="-128"/>
                        </a:rPr>
                        <a:t>①院内のルールについて</a:t>
                      </a:r>
                      <a:endParaRPr kumimoji="1" lang="en-US" altLang="ja-JP" sz="1600" dirty="0" smtClean="0">
                        <a:latin typeface="ＭＳ ゴシック" panose="020B0609070205080204" pitchFamily="49" charset="-128"/>
                        <a:ea typeface="ＭＳ ゴシック" panose="020B0609070205080204" pitchFamily="49" charset="-128"/>
                      </a:endParaRPr>
                    </a:p>
                    <a:p>
                      <a:r>
                        <a:rPr kumimoji="1" lang="ja-JP" altLang="en-US" sz="1600" dirty="0" smtClean="0">
                          <a:latin typeface="ＭＳ ゴシック" panose="020B0609070205080204" pitchFamily="49" charset="-128"/>
                          <a:ea typeface="ＭＳ ゴシック" panose="020B0609070205080204" pitchFamily="49" charset="-128"/>
                        </a:rPr>
                        <a:t>（在庫管理場所、緊急時の行動、</a:t>
                      </a:r>
                      <a:endParaRPr kumimoji="1" lang="en-US" altLang="ja-JP" sz="1600" dirty="0" smtClean="0">
                        <a:latin typeface="ＭＳ ゴシック" panose="020B0609070205080204" pitchFamily="49" charset="-128"/>
                        <a:ea typeface="ＭＳ ゴシック" panose="020B0609070205080204" pitchFamily="49" charset="-128"/>
                      </a:endParaRPr>
                    </a:p>
                    <a:p>
                      <a:r>
                        <a:rPr kumimoji="1" lang="ja-JP" altLang="en-US" sz="1600" dirty="0" smtClean="0">
                          <a:latin typeface="ＭＳ ゴシック" panose="020B0609070205080204" pitchFamily="49" charset="-128"/>
                          <a:ea typeface="ＭＳ ゴシック" panose="020B0609070205080204" pitchFamily="49" charset="-128"/>
                        </a:rPr>
                        <a:t>　来院者の対応など）</a:t>
                      </a:r>
                      <a:endParaRPr kumimoji="1" lang="en-US" altLang="ja-JP" sz="1600" dirty="0" smtClean="0">
                        <a:latin typeface="ＭＳ ゴシック" panose="020B0609070205080204" pitchFamily="49" charset="-128"/>
                        <a:ea typeface="ＭＳ ゴシック" panose="020B0609070205080204" pitchFamily="49" charset="-128"/>
                      </a:endParaRPr>
                    </a:p>
                    <a:p>
                      <a:r>
                        <a:rPr kumimoji="1" lang="ja-JP" altLang="en-US" sz="1600" dirty="0" smtClean="0">
                          <a:latin typeface="ＭＳ ゴシック" panose="020B0609070205080204" pitchFamily="49" charset="-128"/>
                          <a:ea typeface="ＭＳ ゴシック" panose="020B0609070205080204" pitchFamily="49" charset="-128"/>
                        </a:rPr>
                        <a:t>②来院動物の観察の仕方</a:t>
                      </a:r>
                      <a:endParaRPr kumimoji="1" lang="en-US" altLang="ja-JP" sz="1600" dirty="0" smtClean="0">
                        <a:latin typeface="ＭＳ ゴシック" panose="020B0609070205080204" pitchFamily="49" charset="-128"/>
                        <a:ea typeface="ＭＳ ゴシック" panose="020B0609070205080204" pitchFamily="49" charset="-128"/>
                      </a:endParaRPr>
                    </a:p>
                    <a:p>
                      <a:r>
                        <a:rPr kumimoji="1" lang="ja-JP" altLang="en-US" sz="1600" dirty="0" smtClean="0">
                          <a:latin typeface="ＭＳ ゴシック" panose="020B0609070205080204" pitchFamily="49" charset="-128"/>
                          <a:ea typeface="ＭＳ ゴシック" panose="020B0609070205080204" pitchFamily="49" charset="-128"/>
                        </a:rPr>
                        <a:t>③異常時の迅速正確な報告の仕</a:t>
                      </a:r>
                      <a:endParaRPr kumimoji="1" lang="en-US" altLang="ja-JP" sz="1600" dirty="0" smtClean="0">
                        <a:latin typeface="ＭＳ ゴシック" panose="020B0609070205080204" pitchFamily="49" charset="-128"/>
                        <a:ea typeface="ＭＳ ゴシック" panose="020B0609070205080204" pitchFamily="49" charset="-128"/>
                      </a:endParaRPr>
                    </a:p>
                    <a:p>
                      <a:r>
                        <a:rPr kumimoji="1" lang="ja-JP" altLang="en-US" sz="1600" dirty="0" smtClean="0">
                          <a:latin typeface="ＭＳ ゴシック" panose="020B0609070205080204" pitchFamily="49" charset="-128"/>
                          <a:ea typeface="ＭＳ ゴシック" panose="020B0609070205080204" pitchFamily="49" charset="-128"/>
                        </a:rPr>
                        <a:t>　方とルール</a:t>
                      </a:r>
                      <a:endParaRPr kumimoji="1" lang="en-US" altLang="ja-JP" sz="1600" dirty="0" smtClean="0">
                        <a:latin typeface="ＭＳ ゴシック" panose="020B0609070205080204" pitchFamily="49" charset="-128"/>
                        <a:ea typeface="ＭＳ ゴシック" panose="020B0609070205080204" pitchFamily="49" charset="-128"/>
                      </a:endParaRPr>
                    </a:p>
                    <a:p>
                      <a:pPr marL="285750" indent="-285750">
                        <a:buFont typeface="Arial" panose="020B0604020202020204" pitchFamily="34" charset="0"/>
                        <a:buChar char="•"/>
                      </a:pPr>
                      <a:r>
                        <a:rPr kumimoji="1" lang="ja-JP" altLang="en-US" sz="1600" dirty="0" smtClean="0">
                          <a:latin typeface="ＭＳ ゴシック" panose="020B0609070205080204" pitchFamily="49" charset="-128"/>
                          <a:ea typeface="ＭＳ ゴシック" panose="020B0609070205080204" pitchFamily="49" charset="-128"/>
                        </a:rPr>
                        <a:t>注意事項の説明をする</a:t>
                      </a:r>
                      <a:endParaRPr kumimoji="1" lang="en-US" altLang="ja-JP" sz="1600" dirty="0" smtClean="0">
                        <a:latin typeface="ＭＳ ゴシック" panose="020B0609070205080204" pitchFamily="49" charset="-128"/>
                        <a:ea typeface="ＭＳ ゴシック" panose="020B0609070205080204" pitchFamily="49" charset="-128"/>
                      </a:endParaRPr>
                    </a:p>
                    <a:p>
                      <a:r>
                        <a:rPr kumimoji="1" lang="ja-JP" altLang="en-US" sz="1600" dirty="0" smtClean="0">
                          <a:latin typeface="ＭＳ ゴシック" panose="020B0609070205080204" pitchFamily="49" charset="-128"/>
                          <a:ea typeface="ＭＳ ゴシック" panose="020B0609070205080204" pitchFamily="49" charset="-128"/>
                        </a:rPr>
                        <a:t>例：</a:t>
                      </a:r>
                      <a:endParaRPr kumimoji="1" lang="en-US" altLang="ja-JP" sz="1600" dirty="0" smtClean="0">
                        <a:latin typeface="ＭＳ ゴシック" panose="020B0609070205080204" pitchFamily="49" charset="-128"/>
                        <a:ea typeface="ＭＳ ゴシック" panose="020B0609070205080204" pitchFamily="49" charset="-128"/>
                      </a:endParaRPr>
                    </a:p>
                    <a:p>
                      <a:r>
                        <a:rPr kumimoji="1" lang="ja-JP" altLang="en-US" sz="1600" dirty="0" smtClean="0">
                          <a:latin typeface="ＭＳ ゴシック" panose="020B0609070205080204" pitchFamily="49" charset="-128"/>
                          <a:ea typeface="ＭＳ ゴシック" panose="020B0609070205080204" pitchFamily="49" charset="-128"/>
                        </a:rPr>
                        <a:t>①危険な薬剤のある場所</a:t>
                      </a:r>
                      <a:endParaRPr kumimoji="1" lang="en-US" altLang="ja-JP" sz="1600" dirty="0" smtClean="0">
                        <a:latin typeface="ＭＳ ゴシック" panose="020B0609070205080204" pitchFamily="49" charset="-128"/>
                        <a:ea typeface="ＭＳ ゴシック" panose="020B0609070205080204" pitchFamily="49" charset="-128"/>
                      </a:endParaRPr>
                    </a:p>
                    <a:p>
                      <a:r>
                        <a:rPr kumimoji="1" lang="ja-JP" altLang="en-US" sz="1600" dirty="0" smtClean="0">
                          <a:latin typeface="ＭＳ ゴシック" panose="020B0609070205080204" pitchFamily="49" charset="-128"/>
                          <a:ea typeface="ＭＳ ゴシック" panose="020B0609070205080204" pitchFamily="49" charset="-128"/>
                        </a:rPr>
                        <a:t>②抗がん剤など使用中動物の衛生管</a:t>
                      </a:r>
                      <a:endParaRPr kumimoji="1" lang="en-US" altLang="ja-JP" sz="1600" dirty="0" smtClean="0">
                        <a:latin typeface="ＭＳ ゴシック" panose="020B0609070205080204" pitchFamily="49" charset="-128"/>
                        <a:ea typeface="ＭＳ ゴシック" panose="020B0609070205080204" pitchFamily="49" charset="-128"/>
                      </a:endParaRPr>
                    </a:p>
                    <a:p>
                      <a:r>
                        <a:rPr kumimoji="1" lang="ja-JP" altLang="en-US" sz="1600" dirty="0" smtClean="0">
                          <a:latin typeface="ＭＳ ゴシック" panose="020B0609070205080204" pitchFamily="49" charset="-128"/>
                          <a:ea typeface="ＭＳ ゴシック" panose="020B0609070205080204" pitchFamily="49" charset="-128"/>
                        </a:rPr>
                        <a:t>　理時の注意点</a:t>
                      </a:r>
                      <a:endParaRPr kumimoji="1" lang="en-US" altLang="ja-JP" sz="1600" dirty="0" smtClean="0">
                        <a:latin typeface="ＭＳ ゴシック" panose="020B0609070205080204" pitchFamily="49" charset="-128"/>
                        <a:ea typeface="ＭＳ ゴシック" panose="020B0609070205080204" pitchFamily="49" charset="-128"/>
                      </a:endParaRPr>
                    </a:p>
                    <a:p>
                      <a:r>
                        <a:rPr kumimoji="1" lang="ja-JP" altLang="en-US" sz="1600" dirty="0" smtClean="0">
                          <a:latin typeface="ＭＳ ゴシック" panose="020B0609070205080204" pitchFamily="49" charset="-128"/>
                          <a:ea typeface="ＭＳ ゴシック" panose="020B0609070205080204" pitchFamily="49" charset="-128"/>
                        </a:rPr>
                        <a:t>③繊細な器具等の取り扱いを詳細に　</a:t>
                      </a:r>
                      <a:endParaRPr kumimoji="1" lang="en-US" altLang="ja-JP" sz="1600" dirty="0" smtClean="0">
                        <a:latin typeface="ＭＳ ゴシック" panose="020B0609070205080204" pitchFamily="49" charset="-128"/>
                        <a:ea typeface="ＭＳ ゴシック" panose="020B0609070205080204" pitchFamily="49" charset="-128"/>
                      </a:endParaRPr>
                    </a:p>
                    <a:p>
                      <a:r>
                        <a:rPr kumimoji="1" lang="ja-JP" altLang="en-US" sz="1600" dirty="0" smtClean="0">
                          <a:latin typeface="ＭＳ ゴシック" panose="020B0609070205080204" pitchFamily="49" charset="-128"/>
                          <a:ea typeface="ＭＳ ゴシック" panose="020B0609070205080204" pitchFamily="49" charset="-128"/>
                        </a:rPr>
                        <a:t>　説明する</a:t>
                      </a:r>
                      <a:endParaRPr kumimoji="1" lang="en-US" altLang="ja-JP" sz="1600" dirty="0" smtClean="0">
                        <a:latin typeface="ＭＳ ゴシック" panose="020B0609070205080204" pitchFamily="49" charset="-128"/>
                        <a:ea typeface="ＭＳ ゴシック" panose="020B0609070205080204" pitchFamily="49" charset="-128"/>
                      </a:endParaRPr>
                    </a:p>
                    <a:p>
                      <a:r>
                        <a:rPr kumimoji="1" lang="ja-JP" altLang="en-US" sz="1600" dirty="0" smtClean="0">
                          <a:latin typeface="ＭＳ ゴシック" panose="020B0609070205080204" pitchFamily="49" charset="-128"/>
                          <a:ea typeface="ＭＳ ゴシック" panose="020B0609070205080204" pitchFamily="49" charset="-128"/>
                        </a:rPr>
                        <a:t>④入院動物の性格や体調により、扱</a:t>
                      </a:r>
                      <a:endParaRPr kumimoji="1" lang="en-US" altLang="ja-JP" sz="1600" dirty="0" smtClean="0">
                        <a:latin typeface="ＭＳ ゴシック" panose="020B0609070205080204" pitchFamily="49" charset="-128"/>
                        <a:ea typeface="ＭＳ ゴシック" panose="020B0609070205080204" pitchFamily="49" charset="-128"/>
                      </a:endParaRPr>
                    </a:p>
                    <a:p>
                      <a:r>
                        <a:rPr kumimoji="1" lang="ja-JP" altLang="en-US" sz="1600" dirty="0" smtClean="0">
                          <a:latin typeface="ＭＳ ゴシック" panose="020B0609070205080204" pitchFamily="49" charset="-128"/>
                          <a:ea typeface="ＭＳ ゴシック" panose="020B0609070205080204" pitchFamily="49" charset="-128"/>
                        </a:rPr>
                        <a:t>　</a:t>
                      </a:r>
                      <a:r>
                        <a:rPr kumimoji="1" lang="ja-JP" altLang="en-US" sz="1600" dirty="0" err="1" smtClean="0">
                          <a:latin typeface="ＭＳ ゴシック" panose="020B0609070205080204" pitchFamily="49" charset="-128"/>
                          <a:ea typeface="ＭＳ ゴシック" panose="020B0609070205080204" pitchFamily="49" charset="-128"/>
                        </a:rPr>
                        <a:t>いを</a:t>
                      </a:r>
                      <a:r>
                        <a:rPr kumimoji="1" lang="ja-JP" altLang="en-US" sz="1600" dirty="0" smtClean="0">
                          <a:latin typeface="ＭＳ ゴシック" panose="020B0609070205080204" pitchFamily="49" charset="-128"/>
                          <a:ea typeface="ＭＳ ゴシック" panose="020B0609070205080204" pitchFamily="49" charset="-128"/>
                        </a:rPr>
                        <a:t>指示する</a:t>
                      </a:r>
                      <a:endParaRPr kumimoji="1" lang="en-US" altLang="ja-JP" sz="1600" dirty="0" smtClean="0">
                        <a:latin typeface="ＭＳ ゴシック" panose="020B0609070205080204" pitchFamily="49" charset="-128"/>
                        <a:ea typeface="ＭＳ ゴシック" panose="020B0609070205080204" pitchFamily="49" charset="-128"/>
                      </a:endParaRPr>
                    </a:p>
                    <a:p>
                      <a:r>
                        <a:rPr kumimoji="1" lang="ja-JP" altLang="en-US" sz="1600" dirty="0" smtClean="0">
                          <a:latin typeface="ＭＳ ゴシック" panose="020B0609070205080204" pitchFamily="49" charset="-128"/>
                          <a:ea typeface="ＭＳ ゴシック" panose="020B0609070205080204" pitchFamily="49" charset="-128"/>
                        </a:rPr>
                        <a:t>⑤外来者への対応について。飼い主、</a:t>
                      </a:r>
                      <a:endParaRPr kumimoji="1" lang="en-US" altLang="ja-JP" sz="1600" dirty="0" smtClean="0">
                        <a:latin typeface="ＭＳ ゴシック" panose="020B0609070205080204" pitchFamily="49" charset="-128"/>
                        <a:ea typeface="ＭＳ ゴシック" panose="020B0609070205080204" pitchFamily="49" charset="-128"/>
                      </a:endParaRPr>
                    </a:p>
                    <a:p>
                      <a:r>
                        <a:rPr kumimoji="1" lang="ja-JP" altLang="en-US" sz="1600" dirty="0" smtClean="0">
                          <a:latin typeface="ＭＳ ゴシック" panose="020B0609070205080204" pitchFamily="49" charset="-128"/>
                          <a:ea typeface="ＭＳ ゴシック" panose="020B0609070205080204" pitchFamily="49" charset="-128"/>
                        </a:rPr>
                        <a:t>　業者など。</a:t>
                      </a:r>
                      <a:endParaRPr kumimoji="1" lang="ja-JP" altLang="en-US" sz="1600" dirty="0">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xmlns="" val="2964540920"/>
                  </a:ext>
                </a:extLst>
              </a:tr>
            </a:tbl>
          </a:graphicData>
        </a:graphic>
      </p:graphicFrame>
    </p:spTree>
    <p:extLst>
      <p:ext uri="{BB962C8B-B14F-4D97-AF65-F5344CB8AC3E}">
        <p14:creationId xmlns:p14="http://schemas.microsoft.com/office/powerpoint/2010/main" val="1978038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7802" y="162152"/>
            <a:ext cx="10438229" cy="65457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49882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185131"/>
            <a:ext cx="10515600" cy="1325563"/>
          </a:xfrm>
        </p:spPr>
        <p:txBody>
          <a:bodyPr>
            <a:normAutofit/>
          </a:bodyPr>
          <a:lstStyle/>
          <a:p>
            <a:pPr algn="ctr"/>
            <a:r>
              <a:rPr lang="ja-JP" altLang="en-US" sz="2800" dirty="0" smtClean="0">
                <a:latin typeface="ＭＳ ゴシック" panose="020B0609070205080204" pitchFamily="49" charset="-128"/>
                <a:ea typeface="ＭＳ ゴシック" panose="020B0609070205080204" pitchFamily="49" charset="-128"/>
              </a:rPr>
              <a:t>実習評価表（体験型・実務型）</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5" name="テキスト ボックス 4"/>
          <p:cNvSpPr txBox="1"/>
          <p:nvPr/>
        </p:nvSpPr>
        <p:spPr>
          <a:xfrm>
            <a:off x="5908999" y="955766"/>
            <a:ext cx="5734057" cy="5355312"/>
          </a:xfrm>
          <a:prstGeom prst="rect">
            <a:avLst/>
          </a:prstGeom>
          <a:noFill/>
        </p:spPr>
        <p:txBody>
          <a:bodyPr wrap="square" rtlCol="0">
            <a:spAutoFit/>
          </a:bodyPr>
          <a:lstStyle/>
          <a:p>
            <a:r>
              <a:rPr kumimoji="1" lang="ja-JP" altLang="en-US" dirty="0" smtClean="0">
                <a:latin typeface="ＭＳ ゴシック" panose="020B0609070205080204" pitchFamily="49" charset="-128"/>
                <a:ea typeface="ＭＳ ゴシック" panose="020B0609070205080204" pitchFamily="49" charset="-128"/>
              </a:rPr>
              <a:t>学生（実習生</a:t>
            </a:r>
            <a:r>
              <a:rPr lang="ja-JP" altLang="en-US" dirty="0">
                <a:latin typeface="ＭＳ ゴシック" panose="020B0609070205080204" pitchFamily="49" charset="-128"/>
                <a:ea typeface="ＭＳ ゴシック" panose="020B0609070205080204" pitchFamily="49" charset="-128"/>
              </a:rPr>
              <a:t>）</a:t>
            </a:r>
            <a:r>
              <a:rPr kumimoji="1" lang="ja-JP" altLang="en-US" dirty="0" smtClean="0">
                <a:latin typeface="ＭＳ ゴシック" panose="020B0609070205080204" pitchFamily="49" charset="-128"/>
                <a:ea typeface="ＭＳ ゴシック" panose="020B0609070205080204" pitchFamily="49" charset="-128"/>
              </a:rPr>
              <a:t>の評価について</a:t>
            </a:r>
            <a:endParaRPr kumimoji="1" lang="en-US" altLang="ja-JP" dirty="0" smtClean="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　</a:t>
            </a:r>
            <a:r>
              <a:rPr lang="ja-JP" altLang="en-US" dirty="0" smtClean="0">
                <a:latin typeface="ＭＳ ゴシック" panose="020B0609070205080204" pitchFamily="49" charset="-128"/>
                <a:ea typeface="ＭＳ ゴシック" panose="020B0609070205080204" pitchFamily="49" charset="-128"/>
              </a:rPr>
              <a:t>デュアル教育に参加した学生を対象に、教育目標に掲げた知識・スキルがどの程度達成できたか、評価を行っていただきます。</a:t>
            </a:r>
            <a:endParaRPr lang="en-US" altLang="ja-JP" dirty="0" smtClean="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　</a:t>
            </a:r>
            <a:r>
              <a:rPr kumimoji="1" lang="ja-JP" altLang="en-US" dirty="0" smtClean="0">
                <a:latin typeface="ＭＳ ゴシック" panose="020B0609070205080204" pitchFamily="49" charset="-128"/>
                <a:ea typeface="ＭＳ ゴシック" panose="020B0609070205080204" pitchFamily="49" charset="-128"/>
              </a:rPr>
              <a:t>今回は評価視点（観点）・評価尺度の達成基準を明確化するために前項で提示したルーブリック型の学習成果指標を作成いたしましたので、評価の際にご活用ください。</a:t>
            </a:r>
            <a:endParaRPr kumimoji="1" lang="en-US" altLang="ja-JP" dirty="0" smtClean="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　</a:t>
            </a:r>
            <a:r>
              <a:rPr lang="ja-JP" altLang="en-US" dirty="0" smtClean="0">
                <a:latin typeface="ＭＳ ゴシック" panose="020B0609070205080204" pitchFamily="49" charset="-128"/>
                <a:ea typeface="ＭＳ ゴシック" panose="020B0609070205080204" pitchFamily="49" charset="-128"/>
              </a:rPr>
              <a:t>ルーブリック型評価のメリットとして、</a:t>
            </a:r>
            <a:endParaRPr lang="en-US" altLang="ja-JP" dirty="0" smtClean="0">
              <a:latin typeface="ＭＳ ゴシック" panose="020B0609070205080204" pitchFamily="49" charset="-128"/>
              <a:ea typeface="ＭＳ ゴシック" panose="020B0609070205080204" pitchFamily="49" charset="-128"/>
            </a:endParaRPr>
          </a:p>
          <a:p>
            <a:r>
              <a:rPr lang="ja-JP" altLang="en-US" dirty="0" smtClean="0">
                <a:latin typeface="ＭＳ ゴシック" panose="020B0609070205080204" pitchFamily="49" charset="-128"/>
                <a:ea typeface="ＭＳ ゴシック" panose="020B0609070205080204" pitchFamily="49" charset="-128"/>
              </a:rPr>
              <a:t>・評価に際する時間が短縮できる</a:t>
            </a:r>
            <a:endParaRPr lang="en-US" altLang="ja-JP" dirty="0" smtClean="0">
              <a:latin typeface="ＭＳ ゴシック" panose="020B0609070205080204" pitchFamily="49" charset="-128"/>
              <a:ea typeface="ＭＳ ゴシック" panose="020B0609070205080204" pitchFamily="49" charset="-128"/>
            </a:endParaRPr>
          </a:p>
          <a:p>
            <a:r>
              <a:rPr kumimoji="1" lang="ja-JP" altLang="en-US" dirty="0" smtClean="0">
                <a:latin typeface="ＭＳ ゴシック" panose="020B0609070205080204" pitchFamily="49" charset="-128"/>
                <a:ea typeface="ＭＳ ゴシック" panose="020B0609070205080204" pitchFamily="49" charset="-128"/>
              </a:rPr>
              <a:t>・評価の一貫性・公平性が担保できる</a:t>
            </a:r>
            <a:endParaRPr kumimoji="1" lang="en-US" altLang="ja-JP" dirty="0" smtClean="0">
              <a:latin typeface="ＭＳ ゴシック" panose="020B0609070205080204" pitchFamily="49" charset="-128"/>
              <a:ea typeface="ＭＳ ゴシック" panose="020B0609070205080204" pitchFamily="49" charset="-128"/>
            </a:endParaRPr>
          </a:p>
          <a:p>
            <a:r>
              <a:rPr lang="ja-JP" altLang="en-US" dirty="0" smtClean="0">
                <a:latin typeface="ＭＳ ゴシック" panose="020B0609070205080204" pitchFamily="49" charset="-128"/>
                <a:ea typeface="ＭＳ ゴシック" panose="020B0609070205080204" pitchFamily="49" charset="-128"/>
              </a:rPr>
              <a:t>・知識・スキルの修得状況が把握しやすい</a:t>
            </a:r>
            <a:endParaRPr lang="en-US" altLang="ja-JP" dirty="0" smtClean="0">
              <a:latin typeface="ＭＳ ゴシック" panose="020B0609070205080204" pitchFamily="49" charset="-128"/>
              <a:ea typeface="ＭＳ ゴシック" panose="020B0609070205080204" pitchFamily="49" charset="-128"/>
            </a:endParaRPr>
          </a:p>
          <a:p>
            <a:r>
              <a:rPr kumimoji="1" lang="ja-JP" altLang="en-US" dirty="0" smtClean="0">
                <a:latin typeface="ＭＳ ゴシック" panose="020B0609070205080204" pitchFamily="49" charset="-128"/>
                <a:ea typeface="ＭＳ ゴシック" panose="020B0609070205080204" pitchFamily="49" charset="-128"/>
              </a:rPr>
              <a:t>・事後指導に活用できる（次期課題設定）</a:t>
            </a:r>
            <a:endParaRPr kumimoji="1" lang="en-US" altLang="ja-JP" dirty="0" smtClean="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　</a:t>
            </a:r>
            <a:r>
              <a:rPr lang="ja-JP" altLang="en-US" u="sng" dirty="0" smtClean="0">
                <a:latin typeface="ＭＳ ゴシック" panose="020B0609070205080204" pitchFamily="49" charset="-128"/>
                <a:ea typeface="ＭＳ ゴシック" panose="020B0609070205080204" pitchFamily="49" charset="-128"/>
              </a:rPr>
              <a:t>学生（実習生）は、この他に自己評価を実習後に行い、自己評価と企業からの評価を基に「動物病院総合実習」としての科目評価を行いますので、評価の結果を学生（実習生）には開示なさらないようお願いいたします。（自己評価表に影響する恐れがあるため）</a:t>
            </a:r>
            <a:endParaRPr lang="en-US" altLang="ja-JP" u="sng" dirty="0" smtClean="0">
              <a:latin typeface="ＭＳ ゴシック" panose="020B0609070205080204" pitchFamily="49" charset="-128"/>
              <a:ea typeface="ＭＳ ゴシック" panose="020B0609070205080204" pitchFamily="49" charset="-128"/>
            </a:endParaRPr>
          </a:p>
          <a:p>
            <a:r>
              <a:rPr kumimoji="1" lang="ja-JP" altLang="en-US" dirty="0">
                <a:latin typeface="UD デジタル 教科書体 N-R" panose="02020400000000000000" pitchFamily="17" charset="-128"/>
                <a:ea typeface="UD デジタル 教科書体 N-R" panose="02020400000000000000" pitchFamily="17" charset="-128"/>
              </a:rPr>
              <a:t>　</a:t>
            </a:r>
          </a:p>
        </p:txBody>
      </p:sp>
      <p:graphicFrame>
        <p:nvGraphicFramePr>
          <p:cNvPr id="3" name="表 2"/>
          <p:cNvGraphicFramePr>
            <a:graphicFrameLocks noGrp="1"/>
          </p:cNvGraphicFramePr>
          <p:nvPr>
            <p:extLst>
              <p:ext uri="{D42A27DB-BD31-4B8C-83A1-F6EECF244321}">
                <p14:modId xmlns:p14="http://schemas.microsoft.com/office/powerpoint/2010/main" val="3323555520"/>
              </p:ext>
            </p:extLst>
          </p:nvPr>
        </p:nvGraphicFramePr>
        <p:xfrm>
          <a:off x="914401" y="745576"/>
          <a:ext cx="4203030" cy="5775692"/>
        </p:xfrm>
        <a:graphic>
          <a:graphicData uri="http://schemas.openxmlformats.org/drawingml/2006/table">
            <a:tbl>
              <a:tblPr/>
              <a:tblGrid>
                <a:gridCol w="485324">
                  <a:extLst>
                    <a:ext uri="{9D8B030D-6E8A-4147-A177-3AD203B41FA5}">
                      <a16:colId xmlns:a16="http://schemas.microsoft.com/office/drawing/2014/main" xmlns="" val="3002902447"/>
                    </a:ext>
                  </a:extLst>
                </a:gridCol>
                <a:gridCol w="485324">
                  <a:extLst>
                    <a:ext uri="{9D8B030D-6E8A-4147-A177-3AD203B41FA5}">
                      <a16:colId xmlns:a16="http://schemas.microsoft.com/office/drawing/2014/main" xmlns="" val="153681093"/>
                    </a:ext>
                  </a:extLst>
                </a:gridCol>
                <a:gridCol w="471324">
                  <a:extLst>
                    <a:ext uri="{9D8B030D-6E8A-4147-A177-3AD203B41FA5}">
                      <a16:colId xmlns:a16="http://schemas.microsoft.com/office/drawing/2014/main" xmlns="" val="3876391108"/>
                    </a:ext>
                  </a:extLst>
                </a:gridCol>
                <a:gridCol w="359327">
                  <a:extLst>
                    <a:ext uri="{9D8B030D-6E8A-4147-A177-3AD203B41FA5}">
                      <a16:colId xmlns:a16="http://schemas.microsoft.com/office/drawing/2014/main" xmlns="" val="3164168500"/>
                    </a:ext>
                  </a:extLst>
                </a:gridCol>
                <a:gridCol w="359327">
                  <a:extLst>
                    <a:ext uri="{9D8B030D-6E8A-4147-A177-3AD203B41FA5}">
                      <a16:colId xmlns:a16="http://schemas.microsoft.com/office/drawing/2014/main" xmlns="" val="1714595648"/>
                    </a:ext>
                  </a:extLst>
                </a:gridCol>
                <a:gridCol w="359327">
                  <a:extLst>
                    <a:ext uri="{9D8B030D-6E8A-4147-A177-3AD203B41FA5}">
                      <a16:colId xmlns:a16="http://schemas.microsoft.com/office/drawing/2014/main" xmlns="" val="2297993677"/>
                    </a:ext>
                  </a:extLst>
                </a:gridCol>
                <a:gridCol w="360881">
                  <a:extLst>
                    <a:ext uri="{9D8B030D-6E8A-4147-A177-3AD203B41FA5}">
                      <a16:colId xmlns:a16="http://schemas.microsoft.com/office/drawing/2014/main" xmlns="" val="2849525334"/>
                    </a:ext>
                  </a:extLst>
                </a:gridCol>
                <a:gridCol w="360881">
                  <a:extLst>
                    <a:ext uri="{9D8B030D-6E8A-4147-A177-3AD203B41FA5}">
                      <a16:colId xmlns:a16="http://schemas.microsoft.com/office/drawing/2014/main" xmlns="" val="598303205"/>
                    </a:ext>
                  </a:extLst>
                </a:gridCol>
                <a:gridCol w="233329">
                  <a:extLst>
                    <a:ext uri="{9D8B030D-6E8A-4147-A177-3AD203B41FA5}">
                      <a16:colId xmlns:a16="http://schemas.microsoft.com/office/drawing/2014/main" xmlns="" val="2147084613"/>
                    </a:ext>
                  </a:extLst>
                </a:gridCol>
                <a:gridCol w="233329">
                  <a:extLst>
                    <a:ext uri="{9D8B030D-6E8A-4147-A177-3AD203B41FA5}">
                      <a16:colId xmlns:a16="http://schemas.microsoft.com/office/drawing/2014/main" xmlns="" val="4037515111"/>
                    </a:ext>
                  </a:extLst>
                </a:gridCol>
                <a:gridCol w="242662">
                  <a:extLst>
                    <a:ext uri="{9D8B030D-6E8A-4147-A177-3AD203B41FA5}">
                      <a16:colId xmlns:a16="http://schemas.microsoft.com/office/drawing/2014/main" xmlns="" val="3497538608"/>
                    </a:ext>
                  </a:extLst>
                </a:gridCol>
                <a:gridCol w="65332">
                  <a:extLst>
                    <a:ext uri="{9D8B030D-6E8A-4147-A177-3AD203B41FA5}">
                      <a16:colId xmlns:a16="http://schemas.microsoft.com/office/drawing/2014/main" xmlns="" val="1755329719"/>
                    </a:ext>
                  </a:extLst>
                </a:gridCol>
                <a:gridCol w="186663">
                  <a:extLst>
                    <a:ext uri="{9D8B030D-6E8A-4147-A177-3AD203B41FA5}">
                      <a16:colId xmlns:a16="http://schemas.microsoft.com/office/drawing/2014/main" xmlns="" val="3359130216"/>
                    </a:ext>
                  </a:extLst>
                </a:gridCol>
              </a:tblGrid>
              <a:tr h="161119">
                <a:tc gridSpan="13">
                  <a:txBody>
                    <a:bodyPr/>
                    <a:lstStyle/>
                    <a:p>
                      <a:pPr algn="ctr" fontAlgn="ctr"/>
                      <a:r>
                        <a:rPr lang="ja-JP" altLang="en-US" sz="700" b="1" i="0" u="none" strike="noStrike">
                          <a:solidFill>
                            <a:srgbClr val="000000"/>
                          </a:solidFill>
                          <a:effectLst/>
                          <a:latin typeface="ＭＳ Ｐ明朝" panose="02020600040205080304" pitchFamily="18" charset="-128"/>
                          <a:ea typeface="ＭＳ Ｐ明朝" panose="02020600040205080304" pitchFamily="18" charset="-128"/>
                        </a:rPr>
                        <a:t>動物看護総合実習</a:t>
                      </a:r>
                      <a:r>
                        <a:rPr lang="en-US" altLang="ja-JP" sz="700" b="1" i="0" u="none" strike="noStrike">
                          <a:solidFill>
                            <a:srgbClr val="000000"/>
                          </a:solidFill>
                          <a:effectLst/>
                          <a:latin typeface="ＭＳ Ｐ明朝" panose="02020600040205080304" pitchFamily="18" charset="-128"/>
                          <a:ea typeface="ＭＳ Ｐ明朝" panose="02020600040205080304" pitchFamily="18" charset="-128"/>
                        </a:rPr>
                        <a:t>『</a:t>
                      </a:r>
                      <a:r>
                        <a:rPr lang="ja-JP" altLang="en-US" sz="700" b="1" i="0" u="none" strike="noStrike">
                          <a:solidFill>
                            <a:srgbClr val="000000"/>
                          </a:solidFill>
                          <a:effectLst/>
                          <a:latin typeface="ＭＳ Ｐ明朝" panose="02020600040205080304" pitchFamily="18" charset="-128"/>
                          <a:ea typeface="ＭＳ Ｐ明朝" panose="02020600040205080304" pitchFamily="18" charset="-128"/>
                        </a:rPr>
                        <a:t>体験型・実務型</a:t>
                      </a:r>
                      <a:r>
                        <a:rPr lang="en-US" altLang="ja-JP" sz="700" b="1" i="0" u="none" strike="noStrike">
                          <a:solidFill>
                            <a:srgbClr val="000000"/>
                          </a:solidFill>
                          <a:effectLst/>
                          <a:latin typeface="ＭＳ Ｐ明朝" panose="02020600040205080304" pitchFamily="18" charset="-128"/>
                          <a:ea typeface="ＭＳ Ｐ明朝" panose="02020600040205080304" pitchFamily="18" charset="-128"/>
                        </a:rPr>
                        <a:t>』</a:t>
                      </a:r>
                      <a:r>
                        <a:rPr lang="ja-JP" altLang="en-US" sz="700" b="1" i="0" u="none" strike="noStrike">
                          <a:solidFill>
                            <a:srgbClr val="000000"/>
                          </a:solidFill>
                          <a:effectLst/>
                          <a:latin typeface="ＭＳ Ｐ明朝" panose="02020600040205080304" pitchFamily="18" charset="-128"/>
                          <a:ea typeface="ＭＳ Ｐ明朝" panose="02020600040205080304" pitchFamily="18" charset="-128"/>
                        </a:rPr>
                        <a:t>評価表</a:t>
                      </a:r>
                    </a:p>
                  </a:txBody>
                  <a:tcPr marL="3898" marR="3898" marT="3898"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xmlns="" val="1470108164"/>
                  </a:ext>
                </a:extLst>
              </a:tr>
              <a:tr h="200179">
                <a:tc gridSpan="2">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学籍番号</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学生氏名</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34753696"/>
                  </a:ext>
                </a:extLst>
              </a:tr>
              <a:tr h="180650">
                <a:tc rowSpan="3" gridSpan="2">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実習施設</a:t>
                      </a:r>
                    </a:p>
                  </a:txBody>
                  <a:tcPr marL="3898" marR="3898" marT="3898"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hMerge="1">
                  <a:txBody>
                    <a:bodyPr/>
                    <a:lstStyle/>
                    <a:p>
                      <a:endParaRPr kumimoji="1" lang="ja-JP" altLang="en-US"/>
                    </a:p>
                  </a:txBody>
                  <a:tcPr/>
                </a:tc>
                <a:tc>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動物病院名</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27396746"/>
                  </a:ext>
                </a:extLst>
              </a:tr>
              <a:tr h="195787">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zh-TW" altLang="en-US" sz="500" b="0" i="0" u="none" strike="noStrike">
                          <a:solidFill>
                            <a:srgbClr val="000000"/>
                          </a:solidFill>
                          <a:effectLst/>
                          <a:latin typeface="ＭＳ Ｐ明朝" panose="02020600040205080304" pitchFamily="18" charset="-128"/>
                          <a:ea typeface="ＭＳ Ｐ明朝" panose="02020600040205080304" pitchFamily="18" charset="-128"/>
                        </a:rPr>
                        <a:t>動物病院長名</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4459017"/>
                  </a:ext>
                </a:extLst>
              </a:tr>
              <a:tr h="195787">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zh-TW" altLang="en-US" sz="500" b="0" i="0" u="none" strike="noStrike">
                          <a:solidFill>
                            <a:srgbClr val="000000"/>
                          </a:solidFill>
                          <a:effectLst/>
                          <a:latin typeface="ＭＳ Ｐ明朝" panose="02020600040205080304" pitchFamily="18" charset="-128"/>
                          <a:ea typeface="ＭＳ Ｐ明朝" panose="02020600040205080304" pitchFamily="18" charset="-128"/>
                        </a:rPr>
                        <a:t>実習指導者名</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印</a:t>
                      </a:r>
                    </a:p>
                  </a:txBody>
                  <a:tcPr marL="3898" marR="3898" marT="389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評価者名</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印</a:t>
                      </a:r>
                    </a:p>
                  </a:txBody>
                  <a:tcPr marL="3898" marR="3898" marT="389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944279667"/>
                  </a:ext>
                </a:extLst>
              </a:tr>
              <a:tr h="195787">
                <a:tc rowSpan="2" gridSpan="2">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実習期間</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rowSpan="2" hMerge="1">
                  <a:txBody>
                    <a:bodyPr/>
                    <a:lstStyle/>
                    <a:p>
                      <a:endParaRPr kumimoji="1" lang="ja-JP" altLang="en-US"/>
                    </a:p>
                  </a:txBody>
                  <a:tcPr/>
                </a:tc>
                <a:tc gridSpan="2">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年　　月　　　　日より</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出席日数</a:t>
                      </a:r>
                    </a:p>
                  </a:txBody>
                  <a:tcPr marL="3898" marR="3898" marT="389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欠席</a:t>
                      </a:r>
                    </a:p>
                  </a:txBody>
                  <a:tcPr marL="3898" marR="3898" marT="389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日</a:t>
                      </a:r>
                    </a:p>
                  </a:txBody>
                  <a:tcPr marL="3898" marR="3898" marT="3898"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早退</a:t>
                      </a:r>
                    </a:p>
                  </a:txBody>
                  <a:tcPr marL="3898" marR="3898" marT="3898"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日</a:t>
                      </a:r>
                    </a:p>
                  </a:txBody>
                  <a:tcPr marL="3898" marR="3898" marT="389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230144241"/>
                  </a:ext>
                </a:extLst>
              </a:tr>
              <a:tr h="156237">
                <a:tc gridSpan="2" vMerge="1">
                  <a:txBody>
                    <a:bodyPr/>
                    <a:lstStyle/>
                    <a:p>
                      <a:endParaRPr kumimoji="1" lang="ja-JP" altLang="en-US"/>
                    </a:p>
                  </a:txBody>
                  <a:tcPr/>
                </a:tc>
                <a:tc hMerge="1" vMerge="1">
                  <a:txBody>
                    <a:bodyPr/>
                    <a:lstStyle/>
                    <a:p>
                      <a:endParaRPr kumimoji="1" lang="ja-JP" altLang="en-US"/>
                    </a:p>
                  </a:txBody>
                  <a:tcPr/>
                </a:tc>
                <a:tc gridSpan="2">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年　　月　　　　日</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a:noFill/>
                    </a:lnR>
                    <a:lnT>
                      <a:noFill/>
                    </a:lnT>
                    <a:lnB w="25400" cap="flat" cmpd="dbl" algn="ctr">
                      <a:solidFill>
                        <a:srgbClr val="000000"/>
                      </a:solidFill>
                      <a:prstDash val="solid"/>
                      <a:round/>
                      <a:headEnd type="none" w="med" len="med"/>
                      <a:tailEnd type="none" w="med" len="med"/>
                    </a:lnB>
                  </a:tcPr>
                </a:tc>
                <a:tc>
                  <a:txBody>
                    <a:bodyPr/>
                    <a:lstStyle/>
                    <a:p>
                      <a:pPr algn="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日</a:t>
                      </a:r>
                    </a:p>
                  </a:txBody>
                  <a:tcPr marL="3898" marR="3898" marT="3898" marB="0" anchor="ctr">
                    <a:lnL>
                      <a:noFill/>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tcPr>
                </a:tc>
                <a:tc>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遅刻</a:t>
                      </a:r>
                    </a:p>
                  </a:txBody>
                  <a:tcPr marL="3898" marR="3898" marT="3898" marB="0" anchor="ctr">
                    <a:lnL w="6350" cap="flat" cmpd="sng" algn="ctr">
                      <a:solidFill>
                        <a:srgbClr val="000000"/>
                      </a:solidFill>
                      <a:prstDash val="solid"/>
                      <a:round/>
                      <a:headEnd type="none" w="med" len="med"/>
                      <a:tailEnd type="none" w="med" len="med"/>
                    </a:lnL>
                    <a:lnR>
                      <a:noFill/>
                    </a:lnR>
                    <a:lnT>
                      <a:noFill/>
                    </a:lnT>
                    <a:lnB w="25400" cap="flat" cmpd="dbl" algn="ctr">
                      <a:solidFill>
                        <a:srgbClr val="000000"/>
                      </a:solidFill>
                      <a:prstDash val="solid"/>
                      <a:round/>
                      <a:headEnd type="none" w="med" len="med"/>
                      <a:tailEnd type="none" w="med" len="med"/>
                    </a:lnB>
                  </a:tcPr>
                </a:tc>
                <a:tc>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a:noFill/>
                    </a:lnT>
                    <a:lnB w="25400" cap="flat" cmpd="dbl" algn="ctr">
                      <a:solidFill>
                        <a:srgbClr val="000000"/>
                      </a:solidFill>
                      <a:prstDash val="solid"/>
                      <a:round/>
                      <a:headEnd type="none" w="med" len="med"/>
                      <a:tailEnd type="none" w="med" len="med"/>
                    </a:lnB>
                  </a:tcPr>
                </a:tc>
                <a:tc>
                  <a:txBody>
                    <a:bodyPr/>
                    <a:lstStyle/>
                    <a:p>
                      <a:pPr algn="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a:noFill/>
                    </a:lnT>
                    <a:lnB w="25400" cap="flat" cmpd="dbl" algn="ctr">
                      <a:solidFill>
                        <a:srgbClr val="000000"/>
                      </a:solidFill>
                      <a:prstDash val="solid"/>
                      <a:round/>
                      <a:headEnd type="none" w="med" len="med"/>
                      <a:tailEnd type="none" w="med" len="med"/>
                    </a:lnB>
                  </a:tcPr>
                </a:tc>
                <a:tc>
                  <a:txBody>
                    <a:bodyPr/>
                    <a:lstStyle/>
                    <a:p>
                      <a:pPr algn="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日</a:t>
                      </a:r>
                    </a:p>
                  </a:txBody>
                  <a:tcPr marL="3898" marR="3898" marT="3898" marB="0" anchor="ctr">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xmlns="" val="3120436533"/>
                  </a:ext>
                </a:extLst>
              </a:tr>
              <a:tr h="112296">
                <a:tc gridSpan="6">
                  <a:txBody>
                    <a:bodyPr/>
                    <a:lstStyle/>
                    <a:p>
                      <a:pPr algn="ctr" fontAlgn="ctr"/>
                      <a:r>
                        <a:rPr lang="zh-TW" altLang="en-US" sz="500" b="0" i="0" u="none" strike="noStrike">
                          <a:solidFill>
                            <a:srgbClr val="000000"/>
                          </a:solidFill>
                          <a:effectLst/>
                          <a:latin typeface="ＭＳ Ｐ明朝" panose="02020600040205080304" pitchFamily="18" charset="-128"/>
                          <a:ea typeface="ＭＳ Ｐ明朝" panose="02020600040205080304" pitchFamily="18" charset="-128"/>
                        </a:rPr>
                        <a:t>学　習　成　果　指　標　評　価　項　目</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自己評価</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実習先評価</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zh-TW" altLang="en-US" sz="500" b="0" i="0" u="none" strike="noStrike">
                          <a:solidFill>
                            <a:srgbClr val="000000"/>
                          </a:solidFill>
                          <a:effectLst/>
                          <a:latin typeface="ＭＳ Ｐ明朝" panose="02020600040205080304" pitchFamily="18" charset="-128"/>
                          <a:ea typeface="ＭＳ Ｐ明朝" panose="02020600040205080304" pitchFamily="18" charset="-128"/>
                        </a:rPr>
                        <a:t>評　　　　　価</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xmlns="" val="720285678"/>
                  </a:ext>
                </a:extLst>
              </a:tr>
              <a:tr h="131826">
                <a:tc gridSpan="2">
                  <a:txBody>
                    <a:bodyPr/>
                    <a:lstStyle/>
                    <a:p>
                      <a:pPr algn="ctr" fontAlgn="ctr"/>
                      <a:r>
                        <a:rPr lang="zh-TW" altLang="en-US" sz="500" b="0" i="0" u="none" strike="noStrike">
                          <a:solidFill>
                            <a:srgbClr val="000000"/>
                          </a:solidFill>
                          <a:effectLst/>
                          <a:latin typeface="ＭＳ Ｐ明朝" panose="02020600040205080304" pitchFamily="18" charset="-128"/>
                          <a:ea typeface="ＭＳ Ｐ明朝" panose="02020600040205080304" pitchFamily="18" charset="-128"/>
                        </a:rPr>
                        <a:t>評　価　要　素</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4">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評　　価　　内　　容</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altLang="ja-JP" sz="500" b="0" i="0" u="none" strike="noStrike">
                          <a:solidFill>
                            <a:srgbClr val="000000"/>
                          </a:solidFill>
                          <a:effectLst/>
                          <a:latin typeface="ＭＳ Ｐ明朝" panose="02020600040205080304" pitchFamily="18" charset="-128"/>
                          <a:ea typeface="ＭＳ Ｐ明朝" panose="02020600040205080304" pitchFamily="18" charset="-128"/>
                        </a:rPr>
                        <a:t>4</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500" b="0" i="0" u="none" strike="noStrike">
                          <a:solidFill>
                            <a:srgbClr val="000000"/>
                          </a:solidFill>
                          <a:effectLst/>
                          <a:latin typeface="ＭＳ Ｐ明朝" panose="02020600040205080304" pitchFamily="18" charset="-128"/>
                          <a:ea typeface="ＭＳ Ｐ明朝" panose="02020600040205080304" pitchFamily="18" charset="-128"/>
                        </a:rPr>
                        <a:t>3</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500" b="0" i="0" u="none" strike="noStrike">
                          <a:solidFill>
                            <a:srgbClr val="000000"/>
                          </a:solidFill>
                          <a:effectLst/>
                          <a:latin typeface="ＭＳ Ｐ明朝" panose="02020600040205080304" pitchFamily="18" charset="-128"/>
                          <a:ea typeface="ＭＳ Ｐ明朝" panose="02020600040205080304" pitchFamily="18" charset="-128"/>
                        </a:rPr>
                        <a:t>2</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altLang="ja-JP" sz="500" b="0" i="0" u="none" strike="noStrike">
                          <a:solidFill>
                            <a:srgbClr val="000000"/>
                          </a:solidFill>
                          <a:effectLst/>
                          <a:latin typeface="ＭＳ Ｐ明朝" panose="02020600040205080304" pitchFamily="18" charset="-128"/>
                          <a:ea typeface="ＭＳ Ｐ明朝" panose="02020600040205080304" pitchFamily="18" charset="-128"/>
                        </a:rPr>
                        <a:t>1</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xmlns="" val="1441467648"/>
                  </a:ext>
                </a:extLst>
              </a:tr>
              <a:tr h="327122">
                <a:tc gridSpan="2">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知識と理解</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4">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動物病院の概要理解や動物看護師の業務内容について体系的に理解を深め、履修科目との関連付けを行う事ができる。</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dirty="0">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l" fontAlgn="ctr"/>
                      <a:r>
                        <a:rPr lang="ja-JP" altLang="en-US" sz="500" b="0" i="0" u="none" strike="noStrike" dirty="0">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xmlns="" val="3409920719"/>
                  </a:ext>
                </a:extLst>
              </a:tr>
              <a:tr h="410123">
                <a:tc gridSpan="2">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汎用的な技能</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hMerge="1">
                  <a:txBody>
                    <a:bodyPr/>
                    <a:lstStyle/>
                    <a:p>
                      <a:endParaRPr kumimoji="1" lang="ja-JP" altLang="en-US"/>
                    </a:p>
                  </a:txBody>
                  <a:tcPr/>
                </a:tc>
                <a:tc gridSpan="4">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履修科目の修得状況を振り返りながら、自己の分析を行い、具体的な行動計画を立案できる。</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xmlns="" val="509611454"/>
                  </a:ext>
                </a:extLst>
              </a:tr>
              <a:tr h="291240">
                <a:tc rowSpan="4">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職務上の技能</a:t>
                      </a:r>
                    </a:p>
                  </a:txBody>
                  <a:tcPr marL="3898" marR="3898" marT="3898" marB="0" vert="eaVert" anchor="ctr">
                    <a:lnL w="19050" cap="flat" cmpd="sng" algn="ctr">
                      <a:solidFill>
                        <a:srgbClr val="FF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専門実践技能</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可能な範囲において行われる実習項目において、動物看護師としての業務、役割を果たす。</a:t>
                      </a:r>
                    </a:p>
                  </a:txBody>
                  <a:tcPr marL="3898" marR="3898" marT="3898" marB="0" anchor="ctr">
                    <a:lnL w="635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19050" cap="flat" cmpd="sng" algn="ctr">
                      <a:solidFill>
                        <a:srgbClr val="FF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gridSpan="2">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hMerge="1">
                  <a:txBody>
                    <a:bodyPr/>
                    <a:lstStyle/>
                    <a:p>
                      <a:endParaRPr kumimoji="1" lang="ja-JP" altLang="en-US"/>
                    </a:p>
                  </a:txBody>
                  <a:tcPr/>
                </a:tc>
                <a:extLst>
                  <a:ext uri="{0D108BD9-81ED-4DB2-BD59-A6C34878D82A}">
                    <a16:rowId xmlns:a16="http://schemas.microsoft.com/office/drawing/2014/main" xmlns="" val="3692590200"/>
                  </a:ext>
                </a:extLst>
              </a:tr>
              <a:tr h="291240">
                <a:tc vMerge="1">
                  <a:txBody>
                    <a:bodyPr/>
                    <a:lstStyle/>
                    <a:p>
                      <a:endParaRPr kumimoji="1" lang="ja-JP" altLang="en-US"/>
                    </a:p>
                  </a:txBody>
                  <a:tcPr/>
                </a:tc>
                <a:tc>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対人技能</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チーム動物医療は獣医師、動物看護師、スタッフ全員が協力して行うチーム医療である事を理解し、良好なコミュニケーションをとる。</a:t>
                      </a:r>
                    </a:p>
                  </a:txBody>
                  <a:tcPr marL="3898" marR="3898" marT="3898" marB="0" anchor="ctr">
                    <a:lnL w="635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19050" cap="flat" cmpd="sng" algn="ctr">
                      <a:solidFill>
                        <a:srgbClr val="FF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gridSpan="2">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hMerge="1">
                  <a:txBody>
                    <a:bodyPr/>
                    <a:lstStyle/>
                    <a:p>
                      <a:endParaRPr kumimoji="1" lang="ja-JP" altLang="en-US"/>
                    </a:p>
                  </a:txBody>
                  <a:tcPr/>
                </a:tc>
                <a:extLst>
                  <a:ext uri="{0D108BD9-81ED-4DB2-BD59-A6C34878D82A}">
                    <a16:rowId xmlns:a16="http://schemas.microsoft.com/office/drawing/2014/main" xmlns="" val="3674832357"/>
                  </a:ext>
                </a:extLst>
              </a:tr>
              <a:tr h="332004">
                <a:tc vMerge="1">
                  <a:txBody>
                    <a:bodyPr/>
                    <a:lstStyle/>
                    <a:p>
                      <a:endParaRPr kumimoji="1" lang="ja-JP" altLang="en-US"/>
                    </a:p>
                  </a:txBody>
                  <a:tcPr/>
                </a:tc>
                <a:tc>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分析技能</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実習計画に基づき、実習中において経験や理解できた内容をポートフォリオに記録し、振り返りや時期課題設定を行うことができる</a:t>
                      </a:r>
                    </a:p>
                  </a:txBody>
                  <a:tcPr marL="3898" marR="3898" marT="3898" marB="0" anchor="ctr">
                    <a:lnL w="635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19050" cap="flat" cmpd="sng" algn="ctr">
                      <a:solidFill>
                        <a:srgbClr val="FF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gridSpan="2">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hMerge="1">
                  <a:txBody>
                    <a:bodyPr/>
                    <a:lstStyle/>
                    <a:p>
                      <a:endParaRPr kumimoji="1" lang="ja-JP" altLang="en-US"/>
                    </a:p>
                  </a:txBody>
                  <a:tcPr/>
                </a:tc>
                <a:extLst>
                  <a:ext uri="{0D108BD9-81ED-4DB2-BD59-A6C34878D82A}">
                    <a16:rowId xmlns:a16="http://schemas.microsoft.com/office/drawing/2014/main" xmlns="" val="3076535094"/>
                  </a:ext>
                </a:extLst>
              </a:tr>
              <a:tr h="332004">
                <a:tc vMerge="1">
                  <a:txBody>
                    <a:bodyPr/>
                    <a:lstStyle/>
                    <a:p>
                      <a:endParaRPr kumimoji="1" lang="ja-JP" altLang="en-US"/>
                    </a:p>
                  </a:txBody>
                  <a:tcPr/>
                </a:tc>
                <a:tc>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管理・指導技能</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gridSpan="4">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実習中に提示される助言や指導を受ける中で、積極的な姿勢を示しながら実習に取り組む。</a:t>
                      </a:r>
                    </a:p>
                  </a:txBody>
                  <a:tcPr marL="3898" marR="3898" marT="3898" marB="0" anchor="ctr">
                    <a:lnL w="6350" cap="flat" cmpd="sng" algn="ctr">
                      <a:solidFill>
                        <a:srgbClr val="00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19050"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FF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19050" cap="flat" cmpd="sng" algn="ctr">
                      <a:solidFill>
                        <a:srgbClr val="FF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gridSpan="2">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hMerge="1">
                  <a:txBody>
                    <a:bodyPr/>
                    <a:lstStyle/>
                    <a:p>
                      <a:endParaRPr kumimoji="1" lang="ja-JP" altLang="en-US"/>
                    </a:p>
                  </a:txBody>
                  <a:tcPr/>
                </a:tc>
                <a:extLst>
                  <a:ext uri="{0D108BD9-81ED-4DB2-BD59-A6C34878D82A}">
                    <a16:rowId xmlns:a16="http://schemas.microsoft.com/office/drawing/2014/main" xmlns="" val="2716343400"/>
                  </a:ext>
                </a:extLst>
              </a:tr>
              <a:tr h="302710">
                <a:tc gridSpan="2">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自律性と責任感</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4">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責任持って実習に取り組み、どのように自己研鑽に取り組むかを明確にする。</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xmlns="" val="929582222"/>
                  </a:ext>
                </a:extLst>
              </a:tr>
              <a:tr h="258769">
                <a:tc gridSpan="2">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倫理観とプロ意識</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4">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職業人としての倫理や言動を意識しながら行動できる。</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gridSpan="2">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xmlns="" val="3497584660"/>
                  </a:ext>
                </a:extLst>
              </a:tr>
              <a:tr h="195787">
                <a:tc rowSpan="16" gridSpan="2">
                  <a:txBody>
                    <a:bodyPr/>
                    <a:lstStyle/>
                    <a:p>
                      <a:pPr algn="ctr" fontAlgn="ctr"/>
                      <a:r>
                        <a:rPr lang="zh-TW" altLang="en-US" sz="500" b="0" i="0" u="none" strike="noStrike">
                          <a:solidFill>
                            <a:srgbClr val="000000"/>
                          </a:solidFill>
                          <a:effectLst/>
                          <a:latin typeface="ＭＳ Ｐ明朝" panose="02020600040205080304" pitchFamily="18" charset="-128"/>
                          <a:ea typeface="ＭＳ Ｐ明朝" panose="02020600040205080304" pitchFamily="18" charset="-128"/>
                        </a:rPr>
                        <a:t>総　合　評　価</a:t>
                      </a:r>
                    </a:p>
                  </a:txBody>
                  <a:tcPr marL="3898" marR="3898" marT="3898"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rowSpan="16" hMerge="1">
                  <a:txBody>
                    <a:bodyPr/>
                    <a:lstStyle/>
                    <a:p>
                      <a:endParaRPr kumimoji="1" lang="ja-JP" altLang="en-US"/>
                    </a:p>
                  </a:txBody>
                  <a:tcPr/>
                </a:tc>
                <a:tc gridSpan="11">
                  <a:txBody>
                    <a:bodyPr/>
                    <a:lstStyle/>
                    <a:p>
                      <a:pPr algn="ctr"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４．非常に良い（優）　　　３．良い（良）　　　　２．概ね良い</a:t>
                      </a:r>
                      <a:r>
                        <a:rPr lang="en-US" altLang="ja-JP" sz="500" b="0" i="0" u="none" strike="noStrike">
                          <a:solidFill>
                            <a:srgbClr val="000000"/>
                          </a:solidFill>
                          <a:effectLst/>
                          <a:latin typeface="ＭＳ Ｐ明朝" panose="02020600040205080304" pitchFamily="18" charset="-128"/>
                          <a:ea typeface="ＭＳ Ｐ明朝" panose="02020600040205080304" pitchFamily="18" charset="-128"/>
                        </a:rPr>
                        <a:t>(</a:t>
                      </a: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可</a:t>
                      </a:r>
                      <a:r>
                        <a:rPr lang="en-US" altLang="ja-JP" sz="500" b="0" i="0" u="none" strike="noStrike">
                          <a:solidFill>
                            <a:srgbClr val="000000"/>
                          </a:solidFill>
                          <a:effectLst/>
                          <a:latin typeface="ＭＳ Ｐ明朝" panose="02020600040205080304" pitchFamily="18" charset="-128"/>
                          <a:ea typeface="ＭＳ Ｐ明朝" panose="02020600040205080304" pitchFamily="18" charset="-128"/>
                        </a:rPr>
                        <a:t>)</a:t>
                      </a: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１．かなりの努力が必要</a:t>
                      </a:r>
                      <a:r>
                        <a:rPr lang="en-US" altLang="ja-JP" sz="500" b="0" i="0" u="none" strike="noStrike">
                          <a:solidFill>
                            <a:srgbClr val="000000"/>
                          </a:solidFill>
                          <a:effectLst/>
                          <a:latin typeface="ＭＳ Ｐ明朝" panose="02020600040205080304" pitchFamily="18" charset="-128"/>
                          <a:ea typeface="ＭＳ Ｐ明朝" panose="02020600040205080304" pitchFamily="18" charset="-128"/>
                        </a:rPr>
                        <a:t>(</a:t>
                      </a: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不可</a:t>
                      </a:r>
                      <a:r>
                        <a:rPr lang="en-US" altLang="ja-JP" sz="500" b="0" i="0" u="none" strike="noStrike">
                          <a:solidFill>
                            <a:srgbClr val="000000"/>
                          </a:solidFill>
                          <a:effectLst/>
                          <a:latin typeface="ＭＳ Ｐ明朝" panose="02020600040205080304" pitchFamily="18" charset="-128"/>
                          <a:ea typeface="ＭＳ Ｐ明朝" panose="02020600040205080304" pitchFamily="18" charset="-128"/>
                        </a:rPr>
                        <a:t>)</a:t>
                      </a:r>
                    </a:p>
                  </a:txBody>
                  <a:tcPr marL="3898" marR="3898" marT="389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xmlns="" val="2749898104"/>
                  </a:ext>
                </a:extLst>
              </a:tr>
              <a:tr h="100335">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3860737715"/>
                  </a:ext>
                </a:extLst>
              </a:tr>
              <a:tr h="100335">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3053181966"/>
                  </a:ext>
                </a:extLst>
              </a:tr>
              <a:tr h="100335">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422717153"/>
                  </a:ext>
                </a:extLst>
              </a:tr>
              <a:tr h="100335">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312744813"/>
                  </a:ext>
                </a:extLst>
              </a:tr>
              <a:tr h="100335">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4244735573"/>
                  </a:ext>
                </a:extLst>
              </a:tr>
              <a:tr h="100335">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192310781"/>
                  </a:ext>
                </a:extLst>
              </a:tr>
              <a:tr h="100335">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2934917935"/>
                  </a:ext>
                </a:extLst>
              </a:tr>
              <a:tr h="100335">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2676151220"/>
                  </a:ext>
                </a:extLst>
              </a:tr>
              <a:tr h="100335">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36686209"/>
                  </a:ext>
                </a:extLst>
              </a:tr>
              <a:tr h="100335">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2839181041"/>
                  </a:ext>
                </a:extLst>
              </a:tr>
              <a:tr h="100335">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2292775186"/>
                  </a:ext>
                </a:extLst>
              </a:tr>
              <a:tr h="100335">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9505557"/>
                  </a:ext>
                </a:extLst>
              </a:tr>
              <a:tr h="100335">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2661157735"/>
                  </a:ext>
                </a:extLst>
              </a:tr>
              <a:tr h="100335">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endParaRPr lang="ja-JP" altLang="en-US" sz="5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3898" marR="3898" marT="3898" marB="0" anchor="ctr">
                    <a:lnL>
                      <a:noFill/>
                    </a:lnL>
                    <a:lnR>
                      <a:noFill/>
                    </a:lnR>
                    <a:lnT>
                      <a:noFill/>
                    </a:lnT>
                    <a:lnB>
                      <a:noFill/>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296223754"/>
                  </a:ext>
                </a:extLst>
              </a:tr>
              <a:tr h="100335">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w="6350" cap="flat" cmpd="sng" algn="ctr">
                      <a:solidFill>
                        <a:srgbClr val="000000"/>
                      </a:solidFill>
                      <a:prstDash val="solid"/>
                      <a:round/>
                      <a:headEnd type="none" w="med" len="med"/>
                      <a:tailEnd type="none" w="med" len="med"/>
                    </a:lnL>
                    <a:lnR>
                      <a:noFill/>
                    </a:lnR>
                    <a:lnT>
                      <a:noFill/>
                    </a:lnT>
                    <a:lnB w="25400" cap="flat" cmpd="dbl"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ctr"/>
                      <a:r>
                        <a:rPr lang="ja-JP" altLang="en-US" sz="500" b="0" i="0" u="none" strike="noStrike">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ctr"/>
                      <a:r>
                        <a:rPr lang="ja-JP" altLang="en-US" sz="500" b="0" i="0" u="none" strike="noStrike" dirty="0">
                          <a:solidFill>
                            <a:srgbClr val="000000"/>
                          </a:solidFill>
                          <a:effectLst/>
                          <a:latin typeface="ＭＳ Ｐ明朝" panose="02020600040205080304" pitchFamily="18" charset="-128"/>
                          <a:ea typeface="ＭＳ Ｐ明朝" panose="02020600040205080304" pitchFamily="18" charset="-128"/>
                        </a:rPr>
                        <a:t>　</a:t>
                      </a:r>
                    </a:p>
                  </a:txBody>
                  <a:tcPr marL="3898" marR="3898" marT="3898" marB="0" anchor="ctr">
                    <a:lnL>
                      <a:noFill/>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xmlns="" val="3383446913"/>
                  </a:ext>
                </a:extLst>
              </a:tr>
            </a:tbl>
          </a:graphicData>
        </a:graphic>
      </p:graphicFrame>
    </p:spTree>
    <p:extLst>
      <p:ext uri="{BB962C8B-B14F-4D97-AF65-F5344CB8AC3E}">
        <p14:creationId xmlns:p14="http://schemas.microsoft.com/office/powerpoint/2010/main" val="5277694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235654"/>
            <a:ext cx="10515600" cy="523764"/>
          </a:xfrm>
        </p:spPr>
        <p:txBody>
          <a:bodyPr>
            <a:noAutofit/>
          </a:bodyPr>
          <a:lstStyle/>
          <a:p>
            <a:pPr algn="ctr"/>
            <a:r>
              <a:rPr lang="ja-JP" altLang="en-US" sz="3200" dirty="0" smtClean="0">
                <a:latin typeface="ＭＳ ゴシック" panose="020B0609070205080204" pitchFamily="49" charset="-128"/>
                <a:ea typeface="ＭＳ ゴシック" panose="020B0609070205080204" pitchFamily="49" charset="-128"/>
              </a:rPr>
              <a:t>関連する教育支援ツール</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3" name="テキスト ボックス 2"/>
          <p:cNvSpPr txBox="1"/>
          <p:nvPr/>
        </p:nvSpPr>
        <p:spPr>
          <a:xfrm>
            <a:off x="8948823" y="1829990"/>
            <a:ext cx="2944838" cy="4524315"/>
          </a:xfrm>
          <a:prstGeom prst="rect">
            <a:avLst/>
          </a:prstGeom>
          <a:noFill/>
        </p:spPr>
        <p:txBody>
          <a:bodyPr wrap="square" rtlCol="0">
            <a:spAutoFit/>
          </a:bodyPr>
          <a:lstStyle/>
          <a:p>
            <a:pPr>
              <a:lnSpc>
                <a:spcPct val="200000"/>
              </a:lnSpc>
            </a:pPr>
            <a:r>
              <a:rPr kumimoji="1" lang="ja-JP" altLang="en-US" dirty="0" smtClean="0">
                <a:latin typeface="ＭＳ ゴシック" panose="020B0609070205080204" pitchFamily="49" charset="-128"/>
                <a:ea typeface="ＭＳ ゴシック" panose="020B0609070205080204" pitchFamily="49" charset="-128"/>
              </a:rPr>
              <a:t>その他</a:t>
            </a:r>
            <a:endParaRPr kumimoji="1" lang="en-US" altLang="ja-JP" dirty="0" smtClean="0">
              <a:latin typeface="ＭＳ ゴシック" panose="020B0609070205080204" pitchFamily="49" charset="-128"/>
              <a:ea typeface="ＭＳ ゴシック" panose="020B0609070205080204" pitchFamily="49" charset="-128"/>
            </a:endParaRPr>
          </a:p>
          <a:p>
            <a:pPr>
              <a:lnSpc>
                <a:spcPct val="200000"/>
              </a:lnSpc>
            </a:pPr>
            <a:r>
              <a:rPr lang="ja-JP" altLang="en-US" dirty="0" smtClean="0">
                <a:latin typeface="ＭＳ ゴシック" panose="020B0609070205080204" pitchFamily="49" charset="-128"/>
                <a:ea typeface="ＭＳ ゴシック" panose="020B0609070205080204" pitchFamily="49" charset="-128"/>
              </a:rPr>
              <a:t>＊誓約書</a:t>
            </a:r>
            <a:endParaRPr kumimoji="1" lang="en-US" altLang="ja-JP" dirty="0" smtClean="0">
              <a:latin typeface="ＭＳ ゴシック" panose="020B0609070205080204" pitchFamily="49" charset="-128"/>
              <a:ea typeface="ＭＳ ゴシック" panose="020B0609070205080204" pitchFamily="49" charset="-128"/>
            </a:endParaRPr>
          </a:p>
          <a:p>
            <a:pPr>
              <a:lnSpc>
                <a:spcPct val="200000"/>
              </a:lnSpc>
            </a:pPr>
            <a:r>
              <a:rPr lang="ja-JP" altLang="en-US" dirty="0" smtClean="0">
                <a:latin typeface="ＭＳ ゴシック" panose="020B0609070205080204" pitchFamily="49" charset="-128"/>
                <a:ea typeface="ＭＳ ゴシック" panose="020B0609070205080204" pitchFamily="49" charset="-128"/>
              </a:rPr>
              <a:t>＊実習申込書</a:t>
            </a:r>
            <a:endParaRPr lang="en-US" altLang="ja-JP" dirty="0" smtClean="0">
              <a:latin typeface="ＭＳ ゴシック" panose="020B0609070205080204" pitchFamily="49" charset="-128"/>
              <a:ea typeface="ＭＳ ゴシック" panose="020B0609070205080204" pitchFamily="49" charset="-128"/>
            </a:endParaRPr>
          </a:p>
          <a:p>
            <a:pPr>
              <a:lnSpc>
                <a:spcPct val="200000"/>
              </a:lnSpc>
            </a:pPr>
            <a:r>
              <a:rPr kumimoji="1" lang="ja-JP" altLang="en-US" dirty="0" smtClean="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実習</a:t>
            </a:r>
            <a:r>
              <a:rPr kumimoji="1" lang="ja-JP" altLang="en-US" dirty="0" smtClean="0">
                <a:latin typeface="ＭＳ ゴシック" panose="020B0609070205080204" pitchFamily="49" charset="-128"/>
                <a:ea typeface="ＭＳ ゴシック" panose="020B0609070205080204" pitchFamily="49" charset="-128"/>
              </a:rPr>
              <a:t>承諾書（受入れ先）</a:t>
            </a:r>
            <a:endParaRPr kumimoji="1" lang="en-US" altLang="ja-JP" dirty="0" smtClean="0">
              <a:latin typeface="ＭＳ ゴシック" panose="020B0609070205080204" pitchFamily="49" charset="-128"/>
              <a:ea typeface="ＭＳ ゴシック" panose="020B0609070205080204" pitchFamily="49" charset="-128"/>
            </a:endParaRPr>
          </a:p>
          <a:p>
            <a:pPr>
              <a:lnSpc>
                <a:spcPct val="200000"/>
              </a:lnSpc>
            </a:pPr>
            <a:r>
              <a:rPr lang="ja-JP" altLang="en-US" dirty="0" smtClean="0">
                <a:latin typeface="ＭＳ ゴシック" panose="020B0609070205080204" pitchFamily="49" charset="-128"/>
                <a:ea typeface="ＭＳ ゴシック" panose="020B0609070205080204" pitchFamily="49" charset="-128"/>
              </a:rPr>
              <a:t>＊協定書</a:t>
            </a:r>
            <a:endParaRPr lang="en-US" altLang="ja-JP" dirty="0" smtClean="0">
              <a:latin typeface="ＭＳ ゴシック" panose="020B0609070205080204" pitchFamily="49" charset="-128"/>
              <a:ea typeface="ＭＳ ゴシック" panose="020B0609070205080204" pitchFamily="49" charset="-128"/>
            </a:endParaRPr>
          </a:p>
          <a:p>
            <a:pPr>
              <a:lnSpc>
                <a:spcPct val="200000"/>
              </a:lnSpc>
            </a:pPr>
            <a:r>
              <a:rPr lang="ja-JP" altLang="en-US" dirty="0" smtClean="0">
                <a:latin typeface="ＭＳ ゴシック" panose="020B0609070205080204" pitchFamily="49" charset="-128"/>
                <a:ea typeface="ＭＳ ゴシック" panose="020B0609070205080204" pitchFamily="49" charset="-128"/>
              </a:rPr>
              <a:t>＊動物看護総合実習 プロ  </a:t>
            </a:r>
            <a:endParaRPr lang="en-US" altLang="ja-JP" dirty="0" smtClean="0">
              <a:latin typeface="ＭＳ ゴシック" panose="020B0609070205080204" pitchFamily="49" charset="-128"/>
              <a:ea typeface="ＭＳ ゴシック" panose="020B0609070205080204" pitchFamily="49" charset="-128"/>
            </a:endParaRPr>
          </a:p>
          <a:p>
            <a:pPr>
              <a:lnSpc>
                <a:spcPct val="200000"/>
              </a:lnSpc>
            </a:pPr>
            <a:r>
              <a:rPr lang="en-US" altLang="ja-JP" dirty="0">
                <a:latin typeface="ＭＳ ゴシック" panose="020B0609070205080204" pitchFamily="49" charset="-128"/>
                <a:ea typeface="ＭＳ ゴシック" panose="020B0609070205080204" pitchFamily="49" charset="-128"/>
              </a:rPr>
              <a:t> </a:t>
            </a:r>
            <a:r>
              <a:rPr lang="en-US" altLang="ja-JP" dirty="0" smtClean="0">
                <a:latin typeface="ＭＳ ゴシック" panose="020B0609070205080204" pitchFamily="49" charset="-128"/>
                <a:ea typeface="ＭＳ ゴシック" panose="020B0609070205080204" pitchFamily="49" charset="-128"/>
              </a:rPr>
              <a:t> </a:t>
            </a:r>
            <a:r>
              <a:rPr lang="ja-JP" altLang="en-US" dirty="0" smtClean="0">
                <a:latin typeface="ＭＳ ゴシック" panose="020B0609070205080204" pitchFamily="49" charset="-128"/>
                <a:ea typeface="ＭＳ ゴシック" panose="020B0609070205080204" pitchFamily="49" charset="-128"/>
              </a:rPr>
              <a:t>グラム評価・改善資料</a:t>
            </a:r>
            <a:endParaRPr lang="en-US" altLang="ja-JP" dirty="0" smtClean="0">
              <a:latin typeface="ＭＳ ゴシック" panose="020B0609070205080204" pitchFamily="49" charset="-128"/>
              <a:ea typeface="ＭＳ ゴシック" panose="020B0609070205080204" pitchFamily="49" charset="-128"/>
            </a:endParaRPr>
          </a:p>
          <a:p>
            <a:pPr>
              <a:lnSpc>
                <a:spcPct val="200000"/>
              </a:lnSpc>
            </a:pPr>
            <a:r>
              <a:rPr lang="ja-JP" altLang="en-US" dirty="0" smtClean="0">
                <a:latin typeface="ＭＳ ゴシック" panose="020B0609070205080204" pitchFamily="49" charset="-128"/>
                <a:ea typeface="ＭＳ ゴシック" panose="020B0609070205080204" pitchFamily="49" charset="-128"/>
              </a:rPr>
              <a:t> （</a:t>
            </a:r>
            <a:r>
              <a:rPr lang="ja-JP" altLang="en-US" dirty="0">
                <a:latin typeface="ＭＳ ゴシック" panose="020B0609070205080204" pitchFamily="49" charset="-128"/>
                <a:ea typeface="ＭＳ ゴシック" panose="020B0609070205080204" pitchFamily="49" charset="-128"/>
              </a:rPr>
              <a:t>アンケート</a:t>
            </a:r>
            <a:r>
              <a:rPr lang="ja-JP" altLang="en-US" dirty="0" smtClean="0">
                <a:latin typeface="ＭＳ ゴシック" panose="020B0609070205080204" pitchFamily="49" charset="-128"/>
                <a:ea typeface="ＭＳ ゴシック" panose="020B0609070205080204" pitchFamily="49" charset="-128"/>
              </a:rPr>
              <a:t>）</a:t>
            </a:r>
            <a:endParaRPr lang="en-US" altLang="ja-JP" dirty="0" smtClean="0">
              <a:latin typeface="ＭＳ ゴシック" panose="020B0609070205080204" pitchFamily="49" charset="-128"/>
              <a:ea typeface="ＭＳ ゴシック" panose="020B0609070205080204" pitchFamily="49" charset="-128"/>
            </a:endParaRPr>
          </a:p>
        </p:txBody>
      </p:sp>
      <p:graphicFrame>
        <p:nvGraphicFramePr>
          <p:cNvPr id="5" name="表 4"/>
          <p:cNvGraphicFramePr>
            <a:graphicFrameLocks noGrp="1"/>
          </p:cNvGraphicFramePr>
          <p:nvPr>
            <p:extLst>
              <p:ext uri="{D42A27DB-BD31-4B8C-83A1-F6EECF244321}">
                <p14:modId xmlns:p14="http://schemas.microsoft.com/office/powerpoint/2010/main" val="3649277919"/>
              </p:ext>
            </p:extLst>
          </p:nvPr>
        </p:nvGraphicFramePr>
        <p:xfrm>
          <a:off x="232475" y="980802"/>
          <a:ext cx="8182945" cy="5373503"/>
        </p:xfrm>
        <a:graphic>
          <a:graphicData uri="http://schemas.openxmlformats.org/drawingml/2006/table">
            <a:tbl>
              <a:tblPr firstRow="1" bandRow="1">
                <a:tableStyleId>{5C22544A-7EE6-4342-B048-85BDC9FD1C3A}</a:tableStyleId>
              </a:tblPr>
              <a:tblGrid>
                <a:gridCol w="5473612">
                  <a:extLst>
                    <a:ext uri="{9D8B030D-6E8A-4147-A177-3AD203B41FA5}">
                      <a16:colId xmlns:a16="http://schemas.microsoft.com/office/drawing/2014/main" xmlns="" val="487024506"/>
                    </a:ext>
                  </a:extLst>
                </a:gridCol>
                <a:gridCol w="2709333">
                  <a:extLst>
                    <a:ext uri="{9D8B030D-6E8A-4147-A177-3AD203B41FA5}">
                      <a16:colId xmlns:a16="http://schemas.microsoft.com/office/drawing/2014/main" xmlns="" val="2495133721"/>
                    </a:ext>
                  </a:extLst>
                </a:gridCol>
              </a:tblGrid>
              <a:tr h="684686">
                <a:tc>
                  <a:txBody>
                    <a:bodyPr/>
                    <a:lstStyle/>
                    <a:p>
                      <a:pPr marL="0" marR="0" lvl="0" indent="0" algn="ctr" defTabSz="914400" rtl="0" eaLnBrk="1" fontAlgn="auto" latinLnBrk="0" hangingPunct="1">
                        <a:lnSpc>
                          <a:spcPct val="2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実習指導時に活用いただく教育ツール類</a:t>
                      </a:r>
                      <a:endParaRPr kumimoji="1" lang="ja-JP" altLang="en-US" dirty="0">
                        <a:latin typeface="ＭＳ ゴシック" panose="020B0609070205080204" pitchFamily="49" charset="-128"/>
                        <a:ea typeface="ＭＳ ゴシック" panose="020B0609070205080204" pitchFamily="49" charset="-128"/>
                      </a:endParaRPr>
                    </a:p>
                  </a:txBody>
                  <a:tcPr/>
                </a:tc>
                <a:tc>
                  <a:txBody>
                    <a:bodyPr/>
                    <a:lstStyle/>
                    <a:p>
                      <a:pPr algn="ctr"/>
                      <a:r>
                        <a:rPr kumimoji="1" lang="ja-JP" altLang="en-US" dirty="0" smtClean="0">
                          <a:solidFill>
                            <a:schemeClr val="tx1"/>
                          </a:solidFill>
                          <a:latin typeface="ＭＳ ゴシック" panose="020B0609070205080204" pitchFamily="49" charset="-128"/>
                          <a:ea typeface="ＭＳ ゴシック" panose="020B0609070205080204" pitchFamily="49" charset="-128"/>
                        </a:rPr>
                        <a:t>指導内容</a:t>
                      </a:r>
                      <a:endParaRPr kumimoji="1" lang="ja-JP" altLang="en-US" dirty="0">
                        <a:latin typeface="ＭＳ ゴシック" panose="020B0609070205080204" pitchFamily="49" charset="-128"/>
                        <a:ea typeface="ＭＳ ゴシック" panose="020B0609070205080204" pitchFamily="49" charset="-128"/>
                      </a:endParaRPr>
                    </a:p>
                  </a:txBody>
                  <a:tcPr anchor="ctr" anchorCtr="1"/>
                </a:tc>
                <a:extLst>
                  <a:ext uri="{0D108BD9-81ED-4DB2-BD59-A6C34878D82A}">
                    <a16:rowId xmlns:a16="http://schemas.microsoft.com/office/drawing/2014/main" xmlns="" val="2913455918"/>
                  </a:ext>
                </a:extLst>
              </a:tr>
              <a:tr h="684686">
                <a:tc>
                  <a:txBody>
                    <a:bodyPr/>
                    <a:lstStyle/>
                    <a:p>
                      <a:pPr marL="0" marR="0" lvl="0" indent="0" algn="l" defTabSz="914400" rtl="0" eaLnBrk="1" fontAlgn="auto" latinLnBrk="0" hangingPunct="1">
                        <a:lnSpc>
                          <a:spcPct val="2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ポートフォリオ（実習日誌）</a:t>
                      </a:r>
                      <a:endParaRPr kumimoji="1" lang="ja-JP" altLang="en-US" dirty="0">
                        <a:latin typeface="ＭＳ ゴシック" panose="020B0609070205080204" pitchFamily="49" charset="-128"/>
                        <a:ea typeface="ＭＳ ゴシック" panose="020B0609070205080204" pitchFamily="49" charset="-128"/>
                      </a:endParaRPr>
                    </a:p>
                  </a:txBody>
                  <a:tcPr anchor="ctr"/>
                </a:tc>
                <a:tc>
                  <a:txBody>
                    <a:bodyPr/>
                    <a:lstStyle/>
                    <a:p>
                      <a:r>
                        <a:rPr kumimoji="1" lang="ja-JP" altLang="en-US" dirty="0" smtClean="0">
                          <a:latin typeface="ＭＳ ゴシック" panose="020B0609070205080204" pitchFamily="49" charset="-128"/>
                          <a:ea typeface="ＭＳ ゴシック" panose="020B0609070205080204" pitchFamily="49" charset="-128"/>
                        </a:rPr>
                        <a:t>記録チェック、コメント</a:t>
                      </a:r>
                      <a:endParaRPr kumimoji="1" lang="ja-JP" altLang="en-US" dirty="0">
                        <a:latin typeface="ＭＳ ゴシック" panose="020B0609070205080204" pitchFamily="49" charset="-128"/>
                        <a:ea typeface="ＭＳ ゴシック" panose="020B0609070205080204" pitchFamily="49" charset="-128"/>
                      </a:endParaRPr>
                    </a:p>
                  </a:txBody>
                  <a:tcPr anchor="ctr" anchorCtr="1"/>
                </a:tc>
                <a:extLst>
                  <a:ext uri="{0D108BD9-81ED-4DB2-BD59-A6C34878D82A}">
                    <a16:rowId xmlns:a16="http://schemas.microsoft.com/office/drawing/2014/main" xmlns="" val="4260598397"/>
                  </a:ext>
                </a:extLst>
              </a:tr>
              <a:tr h="714785">
                <a:tc>
                  <a:txBody>
                    <a:bodyPr/>
                    <a:lstStyle/>
                    <a:p>
                      <a:r>
                        <a:rPr lang="ja-JP" altLang="en-US" dirty="0" smtClean="0">
                          <a:latin typeface="ＭＳ ゴシック" panose="020B0609070205080204" pitchFamily="49" charset="-128"/>
                          <a:ea typeface="ＭＳ ゴシック" panose="020B0609070205080204" pitchFamily="49" charset="-128"/>
                        </a:rPr>
                        <a:t>　カリキュラムマップ・履修歴チェックシート</a:t>
                      </a:r>
                      <a:endParaRPr kumimoji="1" lang="ja-JP" altLang="en-US" dirty="0">
                        <a:latin typeface="ＭＳ ゴシック" panose="020B0609070205080204" pitchFamily="49" charset="-128"/>
                        <a:ea typeface="ＭＳ ゴシック" panose="020B0609070205080204" pitchFamily="49"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latin typeface="ＭＳ ゴシック" panose="020B0609070205080204" pitchFamily="49" charset="-128"/>
                          <a:ea typeface="ＭＳ ゴシック" panose="020B0609070205080204" pitchFamily="49" charset="-128"/>
                        </a:rPr>
                        <a:t>学修歴をチェック</a:t>
                      </a:r>
                      <a:endParaRPr kumimoji="1" lang="ja-JP" altLang="en-US" dirty="0">
                        <a:latin typeface="ＭＳ ゴシック" panose="020B0609070205080204" pitchFamily="49" charset="-128"/>
                        <a:ea typeface="ＭＳ ゴシック" panose="020B0609070205080204" pitchFamily="49" charset="-128"/>
                      </a:endParaRPr>
                    </a:p>
                  </a:txBody>
                  <a:tcPr anchor="ctr" anchorCtr="1"/>
                </a:tc>
                <a:extLst>
                  <a:ext uri="{0D108BD9-81ED-4DB2-BD59-A6C34878D82A}">
                    <a16:rowId xmlns:a16="http://schemas.microsoft.com/office/drawing/2014/main" xmlns="" val="2750700041"/>
                  </a:ext>
                </a:extLst>
              </a:tr>
              <a:tr h="6766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latin typeface="ＭＳ ゴシック" panose="020B0609070205080204" pitchFamily="49" charset="-128"/>
                          <a:ea typeface="ＭＳ ゴシック" panose="020B0609070205080204" pitchFamily="49" charset="-128"/>
                        </a:rPr>
                        <a:t>　学生個人表</a:t>
                      </a:r>
                      <a:endParaRPr kumimoji="1" lang="ja-JP" altLang="en-US" dirty="0">
                        <a:latin typeface="ＭＳ ゴシック" panose="020B0609070205080204" pitchFamily="49" charset="-128"/>
                        <a:ea typeface="ＭＳ ゴシック" panose="020B0609070205080204" pitchFamily="49"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latin typeface="ＭＳ ゴシック" panose="020B0609070205080204" pitchFamily="49" charset="-128"/>
                          <a:ea typeface="ＭＳ ゴシック" panose="020B0609070205080204" pitchFamily="49" charset="-128"/>
                        </a:rPr>
                        <a:t>パーソナリティチェック</a:t>
                      </a:r>
                      <a:endParaRPr kumimoji="1" lang="ja-JP" altLang="en-US" dirty="0">
                        <a:latin typeface="ＭＳ ゴシック" panose="020B0609070205080204" pitchFamily="49" charset="-128"/>
                        <a:ea typeface="ＭＳ ゴシック" panose="020B0609070205080204" pitchFamily="49" charset="-128"/>
                      </a:endParaRPr>
                    </a:p>
                  </a:txBody>
                  <a:tcPr anchor="ctr" anchorCtr="1"/>
                </a:tc>
                <a:extLst>
                  <a:ext uri="{0D108BD9-81ED-4DB2-BD59-A6C34878D82A}">
                    <a16:rowId xmlns:a16="http://schemas.microsoft.com/office/drawing/2014/main" xmlns="" val="3097617327"/>
                  </a:ext>
                </a:extLst>
              </a:tr>
              <a:tr h="6716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latin typeface="ＭＳ ゴシック" panose="020B0609070205080204" pitchFamily="49" charset="-128"/>
                          <a:ea typeface="ＭＳ ゴシック" panose="020B0609070205080204" pitchFamily="49" charset="-128"/>
                        </a:rPr>
                        <a:t>　動物看護総合実習　実習項目チェックリスト</a:t>
                      </a:r>
                      <a:endParaRPr kumimoji="1" lang="ja-JP" altLang="en-US" dirty="0">
                        <a:latin typeface="ＭＳ ゴシック" panose="020B0609070205080204" pitchFamily="49" charset="-128"/>
                        <a:ea typeface="ＭＳ ゴシック" panose="020B0609070205080204" pitchFamily="49"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latin typeface="ＭＳ ゴシック" panose="020B0609070205080204" pitchFamily="49" charset="-128"/>
                          <a:ea typeface="ＭＳ ゴシック" panose="020B0609070205080204" pitchFamily="49" charset="-128"/>
                        </a:rPr>
                        <a:t>記録チェック</a:t>
                      </a:r>
                      <a:endParaRPr kumimoji="1" lang="ja-JP" altLang="en-US" dirty="0">
                        <a:latin typeface="ＭＳ ゴシック" panose="020B0609070205080204" pitchFamily="49" charset="-128"/>
                        <a:ea typeface="ＭＳ ゴシック" panose="020B0609070205080204" pitchFamily="49" charset="-128"/>
                      </a:endParaRPr>
                    </a:p>
                  </a:txBody>
                  <a:tcPr anchor="ctr" anchorCtr="1"/>
                </a:tc>
                <a:extLst>
                  <a:ext uri="{0D108BD9-81ED-4DB2-BD59-A6C34878D82A}">
                    <a16:rowId xmlns:a16="http://schemas.microsoft.com/office/drawing/2014/main" xmlns="" val="1222748347"/>
                  </a:ext>
                </a:extLst>
              </a:tr>
              <a:tr h="6962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latin typeface="ＭＳ ゴシック" panose="020B0609070205080204" pitchFamily="49" charset="-128"/>
                          <a:ea typeface="ＭＳ ゴシック" panose="020B0609070205080204" pitchFamily="49" charset="-128"/>
                        </a:rPr>
                        <a:t>　動物看護総合実習　体験型・実務型　評価表</a:t>
                      </a:r>
                      <a:endParaRPr kumimoji="1" lang="ja-JP" altLang="en-US" dirty="0">
                        <a:latin typeface="ＭＳ ゴシック" panose="020B0609070205080204" pitchFamily="49" charset="-128"/>
                        <a:ea typeface="ＭＳ ゴシック" panose="020B0609070205080204" pitchFamily="49"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latin typeface="ＭＳ ゴシック" panose="020B0609070205080204" pitchFamily="49" charset="-128"/>
                          <a:ea typeface="ＭＳ ゴシック" panose="020B0609070205080204" pitchFamily="49" charset="-128"/>
                        </a:rPr>
                        <a:t>評価、コメント</a:t>
                      </a:r>
                      <a:endParaRPr kumimoji="1" lang="ja-JP" altLang="en-US" dirty="0">
                        <a:latin typeface="ＭＳ ゴシック" panose="020B0609070205080204" pitchFamily="49" charset="-128"/>
                        <a:ea typeface="ＭＳ ゴシック" panose="020B0609070205080204" pitchFamily="49" charset="-128"/>
                      </a:endParaRPr>
                    </a:p>
                  </a:txBody>
                  <a:tcPr anchor="ctr" anchorCtr="1"/>
                </a:tc>
                <a:extLst>
                  <a:ext uri="{0D108BD9-81ED-4DB2-BD59-A6C34878D82A}">
                    <a16:rowId xmlns:a16="http://schemas.microsoft.com/office/drawing/2014/main" xmlns="" val="205922144"/>
                  </a:ext>
                </a:extLst>
              </a:tr>
              <a:tr h="646556">
                <a:tc>
                  <a:txBody>
                    <a:bodyPr/>
                    <a:lstStyle/>
                    <a:p>
                      <a:r>
                        <a:rPr lang="ja-JP" altLang="en-US" dirty="0" smtClean="0">
                          <a:latin typeface="ＭＳ ゴシック" panose="020B0609070205080204" pitchFamily="49" charset="-128"/>
                          <a:ea typeface="ＭＳ ゴシック" panose="020B0609070205080204" pitchFamily="49" charset="-128"/>
                        </a:rPr>
                        <a:t>　カリキュラムツリー</a:t>
                      </a:r>
                      <a:endParaRPr kumimoji="1" lang="ja-JP" altLang="en-US" dirty="0">
                        <a:latin typeface="ＭＳ ゴシック" panose="020B0609070205080204" pitchFamily="49" charset="-128"/>
                        <a:ea typeface="ＭＳ ゴシック" panose="020B0609070205080204" pitchFamily="49"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latin typeface="ＭＳ ゴシック" panose="020B0609070205080204" pitchFamily="49" charset="-128"/>
                          <a:ea typeface="ＭＳ ゴシック" panose="020B0609070205080204" pitchFamily="49" charset="-128"/>
                        </a:rPr>
                        <a:t>教育課程確認</a:t>
                      </a:r>
                      <a:endParaRPr kumimoji="1" lang="ja-JP" altLang="en-US" dirty="0">
                        <a:latin typeface="ＭＳ ゴシック" panose="020B0609070205080204" pitchFamily="49" charset="-128"/>
                        <a:ea typeface="ＭＳ ゴシック" panose="020B0609070205080204" pitchFamily="49" charset="-128"/>
                      </a:endParaRPr>
                    </a:p>
                  </a:txBody>
                  <a:tcPr anchor="ctr" anchorCtr="1"/>
                </a:tc>
                <a:extLst>
                  <a:ext uri="{0D108BD9-81ED-4DB2-BD59-A6C34878D82A}">
                    <a16:rowId xmlns:a16="http://schemas.microsoft.com/office/drawing/2014/main" xmlns="" val="1249917469"/>
                  </a:ext>
                </a:extLst>
              </a:tr>
              <a:tr h="598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latin typeface="ＭＳ ゴシック" panose="020B0609070205080204" pitchFamily="49" charset="-128"/>
                          <a:ea typeface="ＭＳ ゴシック" panose="020B0609070205080204" pitchFamily="49" charset="-128"/>
                        </a:rPr>
                        <a:t>　実習の手引き・指導要領</a:t>
                      </a:r>
                      <a:endParaRPr lang="en-US" altLang="ja-JP" dirty="0" smtClean="0">
                        <a:latin typeface="ＭＳ ゴシック" panose="020B0609070205080204" pitchFamily="49" charset="-128"/>
                        <a:ea typeface="ＭＳ ゴシック" panose="020B0609070205080204" pitchFamily="49"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latin typeface="ＭＳ ゴシック" panose="020B0609070205080204" pitchFamily="49" charset="-128"/>
                          <a:ea typeface="ＭＳ ゴシック" panose="020B0609070205080204" pitchFamily="49" charset="-128"/>
                        </a:rPr>
                        <a:t>記載内容チェック</a:t>
                      </a:r>
                      <a:endParaRPr kumimoji="1" lang="ja-JP" altLang="en-US" dirty="0">
                        <a:latin typeface="ＭＳ ゴシック" panose="020B0609070205080204" pitchFamily="49" charset="-128"/>
                        <a:ea typeface="ＭＳ ゴシック" panose="020B0609070205080204" pitchFamily="49" charset="-128"/>
                      </a:endParaRPr>
                    </a:p>
                  </a:txBody>
                  <a:tcPr anchor="ctr" anchorCtr="1"/>
                </a:tc>
                <a:extLst>
                  <a:ext uri="{0D108BD9-81ED-4DB2-BD59-A6C34878D82A}">
                    <a16:rowId xmlns:a16="http://schemas.microsoft.com/office/drawing/2014/main" xmlns="" val="3945769995"/>
                  </a:ext>
                </a:extLst>
              </a:tr>
            </a:tbl>
          </a:graphicData>
        </a:graphic>
      </p:graphicFrame>
    </p:spTree>
    <p:extLst>
      <p:ext uri="{BB962C8B-B14F-4D97-AF65-F5344CB8AC3E}">
        <p14:creationId xmlns:p14="http://schemas.microsoft.com/office/powerpoint/2010/main" val="3673941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2729</TotalTime>
  <Words>1336</Words>
  <Application>Microsoft Office PowerPoint</Application>
  <PresentationFormat>ユーザー設定</PresentationFormat>
  <Paragraphs>382</Paragraphs>
  <Slides>8</Slides>
  <Notes>8</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Office テーマ</vt:lpstr>
      <vt:lpstr> 「動物看護総合実習」提案書</vt:lpstr>
      <vt:lpstr>「動物病院実習」いままで</vt:lpstr>
      <vt:lpstr>PowerPoint プレゼンテーション</vt:lpstr>
      <vt:lpstr>「動物看護総合実習」　学習工程チャート図</vt:lpstr>
      <vt:lpstr>PowerPoint プレゼンテーション</vt:lpstr>
      <vt:lpstr>PowerPoint プレゼンテーション</vt:lpstr>
      <vt:lpstr>実習評価表（体験型・実務型）</vt:lpstr>
      <vt:lpstr>関連する教育支援ツール</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２０１９ 動物看護教員研修</dc:title>
  <dc:creator>下薗　惠子</dc:creator>
  <cp:lastModifiedBy>ryo</cp:lastModifiedBy>
  <cp:revision>134</cp:revision>
  <cp:lastPrinted>2019-12-19T03:32:12Z</cp:lastPrinted>
  <dcterms:created xsi:type="dcterms:W3CDTF">2019-08-13T23:18:53Z</dcterms:created>
  <dcterms:modified xsi:type="dcterms:W3CDTF">2020-01-31T05:12:33Z</dcterms:modified>
</cp:coreProperties>
</file>